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60"/>
  </p:notesMasterIdLst>
  <p:sldIdLst>
    <p:sldId id="302" r:id="rId2"/>
    <p:sldId id="357" r:id="rId3"/>
    <p:sldId id="356" r:id="rId4"/>
    <p:sldId id="305" r:id="rId5"/>
    <p:sldId id="309" r:id="rId6"/>
    <p:sldId id="303" r:id="rId7"/>
    <p:sldId id="308" r:id="rId8"/>
    <p:sldId id="323" r:id="rId9"/>
    <p:sldId id="304" r:id="rId10"/>
    <p:sldId id="263" r:id="rId11"/>
    <p:sldId id="267" r:id="rId12"/>
    <p:sldId id="297" r:id="rId13"/>
    <p:sldId id="260" r:id="rId14"/>
    <p:sldId id="256" r:id="rId15"/>
    <p:sldId id="257" r:id="rId16"/>
    <p:sldId id="271" r:id="rId17"/>
    <p:sldId id="270" r:id="rId18"/>
    <p:sldId id="352" r:id="rId19"/>
    <p:sldId id="262" r:id="rId20"/>
    <p:sldId id="261" r:id="rId21"/>
    <p:sldId id="311" r:id="rId22"/>
    <p:sldId id="265" r:id="rId23"/>
    <p:sldId id="344" r:id="rId24"/>
    <p:sldId id="343" r:id="rId25"/>
    <p:sldId id="345" r:id="rId26"/>
    <p:sldId id="346" r:id="rId27"/>
    <p:sldId id="347" r:id="rId28"/>
    <p:sldId id="331" r:id="rId29"/>
    <p:sldId id="337" r:id="rId30"/>
    <p:sldId id="268" r:id="rId31"/>
    <p:sldId id="280" r:id="rId32"/>
    <p:sldId id="277" r:id="rId33"/>
    <p:sldId id="315" r:id="rId34"/>
    <p:sldId id="278" r:id="rId35"/>
    <p:sldId id="281" r:id="rId36"/>
    <p:sldId id="274" r:id="rId37"/>
    <p:sldId id="273" r:id="rId38"/>
    <p:sldId id="326" r:id="rId39"/>
    <p:sldId id="275" r:id="rId40"/>
    <p:sldId id="320" r:id="rId41"/>
    <p:sldId id="325" r:id="rId42"/>
    <p:sldId id="322" r:id="rId43"/>
    <p:sldId id="285" r:id="rId44"/>
    <p:sldId id="284" r:id="rId45"/>
    <p:sldId id="313" r:id="rId46"/>
    <p:sldId id="286" r:id="rId47"/>
    <p:sldId id="289" r:id="rId48"/>
    <p:sldId id="288" r:id="rId49"/>
    <p:sldId id="348" r:id="rId50"/>
    <p:sldId id="318" r:id="rId51"/>
    <p:sldId id="296" r:id="rId52"/>
    <p:sldId id="298" r:id="rId53"/>
    <p:sldId id="294" r:id="rId54"/>
    <p:sldId id="341" r:id="rId55"/>
    <p:sldId id="342" r:id="rId56"/>
    <p:sldId id="350" r:id="rId57"/>
    <p:sldId id="351" r:id="rId58"/>
    <p:sldId id="358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89109" autoAdjust="0"/>
  </p:normalViewPr>
  <p:slideViewPr>
    <p:cSldViewPr snapToGrid="0" snapToObjects="1">
      <p:cViewPr varScale="1">
        <p:scale>
          <a:sx n="76" d="100"/>
          <a:sy n="76" d="100"/>
        </p:scale>
        <p:origin x="-225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-34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F349B-46DD-6042-AD95-2A08EFC6EB1B}" type="datetimeFigureOut">
              <a:rPr lang="en-US" smtClean="0"/>
              <a:t>4/9/14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E8FA1-2036-6A45-BC07-574A4F0CE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55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4458855"/>
            <a:ext cx="5486400" cy="41148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E6ABF-74E0-244C-B0DC-629F39997B3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43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85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29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13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30A2C9-16E3-436F-BA71-9CA8052B810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96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04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62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22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5E863B-1B06-4A71-A80F-77D270AB86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3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10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36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Brand</a:t>
            </a:r>
            <a:r>
              <a:rPr lang="en-US" baseline="0" dirty="0" smtClean="0"/>
              <a:t> new forest change map </a:t>
            </a:r>
          </a:p>
          <a:p>
            <a:r>
              <a:rPr lang="en-US" baseline="0" dirty="0" smtClean="0"/>
              <a:t>Can research different spatial scales of change – global, hemisphere, country, region, neighborhood</a:t>
            </a:r>
          </a:p>
          <a:p>
            <a:r>
              <a:rPr lang="en-US" baseline="0" dirty="0" smtClean="0"/>
              <a:t>Many different variables to explore (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71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279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802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Pictures I took while on a research cruise with Dr. Maureen Conte off of the island</a:t>
            </a:r>
            <a:r>
              <a:rPr lang="en-US" baseline="0" dirty="0" smtClean="0"/>
              <a:t> of Bermuda. She is studying the changes in the amount of organic debris falling though the water column.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30A2C9-16E3-436F-BA71-9CA8052B810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0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Arial" charset="0"/>
              </a:rPr>
              <a:t>PPTX slide Credit goes to</a:t>
            </a:r>
            <a:r>
              <a:rPr lang="en-US" baseline="0" dirty="0" smtClean="0">
                <a:latin typeface="Arial" charset="0"/>
              </a:rPr>
              <a:t> Dr. Gretchen </a:t>
            </a:r>
            <a:r>
              <a:rPr lang="en-US" baseline="0" dirty="0" err="1" smtClean="0">
                <a:latin typeface="Arial" charset="0"/>
              </a:rPr>
              <a:t>Hofman</a:t>
            </a:r>
            <a:r>
              <a:rPr lang="en-US" baseline="0" smtClean="0">
                <a:latin typeface="Arial" charset="0"/>
              </a:rPr>
              <a:t>, Scientist.        </a:t>
            </a:r>
            <a:r>
              <a:rPr lang="en-US" baseline="0" dirty="0" smtClean="0">
                <a:latin typeface="Arial" charset="0"/>
              </a:rPr>
              <a:t>This is the link to her webinar on the CLEAN collection of climate resources http://</a:t>
            </a:r>
            <a:r>
              <a:rPr lang="en-US" baseline="0" dirty="0" err="1" smtClean="0">
                <a:latin typeface="Arial" charset="0"/>
              </a:rPr>
              <a:t>cleanet.org</a:t>
            </a:r>
            <a:r>
              <a:rPr lang="en-US" baseline="0" dirty="0" smtClean="0">
                <a:latin typeface="Arial" charset="0"/>
              </a:rPr>
              <a:t>/clean/community/webinars/IW7.html</a:t>
            </a:r>
          </a:p>
          <a:p>
            <a:pPr>
              <a:spcBef>
                <a:spcPct val="0"/>
              </a:spcBef>
            </a:pPr>
            <a:r>
              <a:rPr lang="en-US" baseline="0" dirty="0" smtClean="0">
                <a:latin typeface="Arial" charset="0"/>
              </a:rPr>
              <a:t>There is also a link to this webinar on the Teacher pages for Lab 7 “Ocean Acidification”  Climate and the Carbon Cycle  http://</a:t>
            </a:r>
            <a:r>
              <a:rPr lang="en-US" baseline="0" dirty="0" err="1" smtClean="0">
                <a:latin typeface="Arial" charset="0"/>
              </a:rPr>
              <a:t>serc.carleton.edu</a:t>
            </a:r>
            <a:r>
              <a:rPr lang="en-US" baseline="0" dirty="0" smtClean="0">
                <a:latin typeface="Arial" charset="0"/>
              </a:rPr>
              <a:t>/</a:t>
            </a:r>
            <a:r>
              <a:rPr lang="en-US" baseline="0" dirty="0" err="1" smtClean="0">
                <a:latin typeface="Arial" charset="0"/>
              </a:rPr>
              <a:t>earthlabs</a:t>
            </a:r>
            <a:r>
              <a:rPr lang="en-US" baseline="0" dirty="0" smtClean="0">
                <a:latin typeface="Arial" charset="0"/>
              </a:rPr>
              <a:t>/carbon/lab_7.html</a:t>
            </a:r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45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85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E6ABF-74E0-244C-B0DC-629F39997B3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94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E6ABF-74E0-244C-B0DC-629F39997B3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54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71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41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21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30A2C9-16E3-436F-BA71-9CA8052B810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0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8FA1-2036-6A45-BC07-574A4F0CE3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60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1719-8BB9-354F-919B-A5EE9FBA68E0}" type="datetimeFigureOut">
              <a:rPr lang="en-US" smtClean="0"/>
              <a:t>4/9/14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0F76-3C5E-3647-AD6F-24AC2BB1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95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1719-8BB9-354F-919B-A5EE9FBA68E0}" type="datetimeFigureOut">
              <a:rPr lang="en-US" smtClean="0"/>
              <a:t>4/9/14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0F76-3C5E-3647-AD6F-24AC2BB1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6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1719-8BB9-354F-919B-A5EE9FBA68E0}" type="datetimeFigureOut">
              <a:rPr lang="en-US" smtClean="0"/>
              <a:t>4/9/14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0F76-3C5E-3647-AD6F-24AC2BB1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8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1719-8BB9-354F-919B-A5EE9FBA68E0}" type="datetimeFigureOut">
              <a:rPr lang="en-US" smtClean="0"/>
              <a:t>4/9/14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0F76-3C5E-3647-AD6F-24AC2BB1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0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1719-8BB9-354F-919B-A5EE9FBA68E0}" type="datetimeFigureOut">
              <a:rPr lang="en-US" smtClean="0"/>
              <a:t>4/9/14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0F76-3C5E-3647-AD6F-24AC2BB1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4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1719-8BB9-354F-919B-A5EE9FBA68E0}" type="datetimeFigureOut">
              <a:rPr lang="en-US" smtClean="0"/>
              <a:t>4/9/14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0F76-3C5E-3647-AD6F-24AC2BB1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0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1719-8BB9-354F-919B-A5EE9FBA68E0}" type="datetimeFigureOut">
              <a:rPr lang="en-US" smtClean="0"/>
              <a:t>4/9/14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0F76-3C5E-3647-AD6F-24AC2BB1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2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1719-8BB9-354F-919B-A5EE9FBA68E0}" type="datetimeFigureOut">
              <a:rPr lang="en-US" smtClean="0"/>
              <a:t>4/9/14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0F76-3C5E-3647-AD6F-24AC2BB1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52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1719-8BB9-354F-919B-A5EE9FBA68E0}" type="datetimeFigureOut">
              <a:rPr lang="en-US" smtClean="0"/>
              <a:t>4/9/14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0F76-3C5E-3647-AD6F-24AC2BB1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48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1719-8BB9-354F-919B-A5EE9FBA68E0}" type="datetimeFigureOut">
              <a:rPr lang="en-US" smtClean="0"/>
              <a:t>4/9/14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0F76-3C5E-3647-AD6F-24AC2BB1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0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1719-8BB9-354F-919B-A5EE9FBA68E0}" type="datetimeFigureOut">
              <a:rPr lang="en-US" smtClean="0"/>
              <a:t>4/9/14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E0F76-3C5E-3647-AD6F-24AC2BB1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83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71719-8BB9-354F-919B-A5EE9FBA68E0}" type="datetimeFigureOut">
              <a:rPr lang="en-US" smtClean="0"/>
              <a:t>4/9/14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E0F76-3C5E-3647-AD6F-24AC2BB1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1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erc.carleton.edu/earthlabs/carbon/index.html" TargetMode="External"/><Relationship Id="rId4" Type="http://schemas.openxmlformats.org/officeDocument/2006/relationships/hyperlink" Target="http://serc.carleton.edu/eslabs/carbon/index.html" TargetMode="External"/><Relationship Id="rId5" Type="http://schemas.openxmlformats.org/officeDocument/2006/relationships/image" Target="../media/image2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microsoft.com/office/2007/relationships/hdphoto" Target="../media/hdphoto1.wdp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3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Relationship Id="rId3" Type="http://schemas.openxmlformats.org/officeDocument/2006/relationships/image" Target="../media/image2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tiff"/><Relationship Id="rId3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serc.carleton.edu/earthlabs/carbon/index.html" TargetMode="External"/><Relationship Id="rId4" Type="http://schemas.openxmlformats.org/officeDocument/2006/relationships/hyperlink" Target="http://serc.carleton.edu/eslabs/carbon/index.html" TargetMode="External"/><Relationship Id="rId5" Type="http://schemas.openxmlformats.org/officeDocument/2006/relationships/image" Target="../media/image2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f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4800" b="1" dirty="0"/>
          </a:p>
          <a:p>
            <a:pPr marL="0" indent="0" algn="ctr">
              <a:buNone/>
            </a:pPr>
            <a:r>
              <a:rPr lang="en-US" sz="4800" b="1" dirty="0" smtClean="0"/>
              <a:t>Climate and the Carbon Cycle: Digging into the details. </a:t>
            </a:r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</p:txBody>
      </p:sp>
      <p:pic>
        <p:nvPicPr>
          <p:cNvPr id="4" name="Content Placeholder 3" descr="th.jpe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ln>
            <a:solidFill>
              <a:schemeClr val="tx1">
                <a:alpha val="3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6248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Presenters: Candace Dunlap, Kim Phillips, Jim Manley</a:t>
            </a:r>
            <a:endParaRPr lang="en-US" dirty="0"/>
          </a:p>
        </p:txBody>
      </p:sp>
      <p:pic>
        <p:nvPicPr>
          <p:cNvPr id="9" name="Picture 8" descr="EarthLabs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57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03-13 at 2.34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18" y="0"/>
            <a:ext cx="8946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23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52055"/>
            <a:ext cx="8229600" cy="108987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Sample NGSS alignment of  </a:t>
            </a:r>
            <a:r>
              <a:rPr lang="en-US" sz="3200" dirty="0" smtClean="0">
                <a:solidFill>
                  <a:srgbClr val="008000"/>
                </a:solidFill>
              </a:rPr>
              <a:t>DCIs</a:t>
            </a:r>
            <a:r>
              <a:rPr lang="en-US" sz="3200" dirty="0" smtClean="0"/>
              <a:t>, </a:t>
            </a:r>
            <a:r>
              <a:rPr lang="en-US" sz="3200" dirty="0" smtClean="0">
                <a:solidFill>
                  <a:srgbClr val="FF0000"/>
                </a:solidFill>
              </a:rPr>
              <a:t>Crosscutting Concepts </a:t>
            </a:r>
            <a:r>
              <a:rPr lang="en-US" sz="3200" dirty="0" smtClean="0"/>
              <a:t>and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Science and Engineering Practices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210382"/>
            <a:ext cx="4038600" cy="4915782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>
                <a:solidFill>
                  <a:srgbClr val="008000"/>
                </a:solidFill>
              </a:rPr>
              <a:t>ESS2.D</a:t>
            </a:r>
            <a:r>
              <a:rPr lang="en-US" sz="1800" dirty="0" smtClean="0"/>
              <a:t> Changes in the atmosphere due to human activity have increased 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concentrations and thus affects climate. </a:t>
            </a:r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>
                <a:solidFill>
                  <a:srgbClr val="008000"/>
                </a:solidFill>
              </a:rPr>
              <a:t>LS2</a:t>
            </a:r>
            <a:r>
              <a:rPr lang="en-US" sz="1800" dirty="0">
                <a:solidFill>
                  <a:srgbClr val="008000"/>
                </a:solidFill>
              </a:rPr>
              <a:t>.B</a:t>
            </a:r>
            <a:r>
              <a:rPr lang="en-US" sz="1800" dirty="0"/>
              <a:t> Photosynthesis and cellular respiration are important components of the carbon cycle in which carbon is exchanged among the biosphere, atmosphere, oceans and geosphere through chemical, physical, geological and biological processes.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endParaRPr lang="en-US" sz="1800" dirty="0" smtClean="0"/>
          </a:p>
          <a:p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341926"/>
            <a:ext cx="4038600" cy="4784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Analyze  geoscience data </a:t>
            </a:r>
            <a:r>
              <a:rPr lang="en-US" sz="1800" b="1" dirty="0" smtClean="0">
                <a:solidFill>
                  <a:srgbClr val="000000"/>
                </a:solidFill>
              </a:rPr>
              <a:t>to make the </a:t>
            </a:r>
            <a:r>
              <a:rPr lang="en-US" sz="1800" b="1" dirty="0" smtClean="0">
                <a:solidFill>
                  <a:srgbClr val="FF0000"/>
                </a:solidFill>
              </a:rPr>
              <a:t>claim that increased CO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</a:rPr>
              <a:t> concentrations is caused primarily by the burning of fossil fuels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(</a:t>
            </a:r>
            <a:r>
              <a:rPr lang="en-US" sz="1800" b="1" dirty="0" smtClean="0">
                <a:solidFill>
                  <a:srgbClr val="FF0000"/>
                </a:solidFill>
              </a:rPr>
              <a:t>cause and effect</a:t>
            </a:r>
            <a:r>
              <a:rPr lang="en-US" sz="1800" dirty="0" smtClean="0"/>
              <a:t>)</a:t>
            </a:r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/>
          </a:p>
          <a:p>
            <a:endParaRPr lang="en-US" sz="1800" b="1" dirty="0" smtClean="0"/>
          </a:p>
          <a:p>
            <a:pPr marL="0" indent="0">
              <a:buNone/>
            </a:pPr>
            <a:r>
              <a:rPr lang="en-US" sz="1800" b="1" dirty="0">
                <a:solidFill>
                  <a:srgbClr val="0000FF"/>
                </a:solidFill>
              </a:rPr>
              <a:t>Develop a model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/>
              <a:t>to illustrate role of photosynthesis and cellular respiration in the cycling of carbon among the biosphere, atmosphere, hydrosphere, and </a:t>
            </a:r>
            <a:r>
              <a:rPr lang="en-US" sz="1800" b="1" dirty="0" smtClean="0"/>
              <a:t>geosphere  (LAB 2 (A,B) LAB 4B </a:t>
            </a:r>
            <a:endParaRPr lang="en-US" sz="1800" dirty="0"/>
          </a:p>
          <a:p>
            <a:pPr marL="0" indent="0">
              <a:buNone/>
            </a:pPr>
            <a:endParaRPr lang="en-US" sz="1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9275" y="5093260"/>
            <a:ext cx="395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	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815654" y="2738239"/>
            <a:ext cx="5288216" cy="7540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LEARNING EXPERIENCES/ASSESSMENTS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909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Crosscutting Concept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rgbClr val="FF0000"/>
                </a:solidFill>
              </a:rPr>
              <a:t>Stability and Change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Systems and Feedback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72540" cy="4525963"/>
          </a:xfrm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rgbClr val="008000"/>
                </a:solidFill>
              </a:rPr>
              <a:t>ESS2-1 </a:t>
            </a:r>
            <a:r>
              <a:rPr lang="en-US" sz="2600" dirty="0" smtClean="0"/>
              <a:t>Earth’s </a:t>
            </a:r>
            <a:r>
              <a:rPr lang="en-US" sz="2600" dirty="0"/>
              <a:t>systems, being dynamic and interacting, cause feedback </a:t>
            </a:r>
            <a:r>
              <a:rPr lang="en-US" sz="2600" dirty="0" smtClean="0"/>
              <a:t>effects </a:t>
            </a:r>
            <a:r>
              <a:rPr lang="en-US" sz="2600" dirty="0"/>
              <a:t>that can increase or </a:t>
            </a:r>
            <a:r>
              <a:rPr lang="en-US" sz="2600" dirty="0" smtClean="0"/>
              <a:t>decrease </a:t>
            </a:r>
            <a:r>
              <a:rPr lang="en-US" sz="2400" dirty="0"/>
              <a:t>the original changes</a:t>
            </a:r>
            <a:r>
              <a:rPr lang="en-US" sz="2400" dirty="0" smtClean="0"/>
              <a:t>. 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9740" y="1417638"/>
            <a:ext cx="4857060" cy="4708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Analyze </a:t>
            </a:r>
            <a:r>
              <a:rPr lang="en-US" sz="2000" dirty="0">
                <a:solidFill>
                  <a:srgbClr val="0000FF"/>
                </a:solidFill>
              </a:rPr>
              <a:t>geoscience data </a:t>
            </a:r>
            <a:r>
              <a:rPr lang="en-US" sz="2000" dirty="0"/>
              <a:t>to make the claim that one change to Earth’s surface can create </a:t>
            </a:r>
            <a:r>
              <a:rPr lang="en-US" sz="2000" dirty="0">
                <a:solidFill>
                  <a:srgbClr val="FF0000"/>
                </a:solidFill>
              </a:rPr>
              <a:t>feedbacks that cause changes to other Earth </a:t>
            </a:r>
            <a:r>
              <a:rPr lang="en-US" sz="2000" dirty="0" smtClean="0">
                <a:solidFill>
                  <a:srgbClr val="FF0000"/>
                </a:solidFill>
              </a:rPr>
              <a:t>systems</a:t>
            </a:r>
            <a:r>
              <a:rPr lang="en-US" sz="2000" dirty="0" smtClean="0"/>
              <a:t>(i.e. changes in vegetation, changes in atmospheric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etc.)  LAB 2B,  5B, 7A  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CONNECTIONS GAME – </a:t>
            </a:r>
            <a:r>
              <a:rPr lang="en-US" sz="2000" b="1" dirty="0" smtClean="0"/>
              <a:t>LAB 2B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Create a model </a:t>
            </a:r>
            <a:r>
              <a:rPr lang="en-US" sz="2000" dirty="0" smtClean="0"/>
              <a:t>that illustrates </a:t>
            </a:r>
            <a:r>
              <a:rPr lang="en-US" sz="2000" dirty="0" smtClean="0">
                <a:solidFill>
                  <a:srgbClr val="FF0000"/>
                </a:solidFill>
              </a:rPr>
              <a:t>feedback mechanisms</a:t>
            </a:r>
            <a:r>
              <a:rPr lang="en-US" sz="2000" dirty="0" smtClean="0"/>
              <a:t> in a pine bark beetle infestation of western forests - LAB 2B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3829740" y="3075556"/>
            <a:ext cx="4821900" cy="11508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LEARNING EXPERIENCES, ASSESSMENTS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51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3-17 at 3.38.52 PM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987"/>
            <a:ext cx="8850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8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3-17 at 2.13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800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LAB 1A   How do these redwood cone seeds grow into the world’s largest trees?</a:t>
            </a:r>
            <a:endParaRPr lang="en-US" sz="3200" dirty="0"/>
          </a:p>
        </p:txBody>
      </p:sp>
      <p:pic>
        <p:nvPicPr>
          <p:cNvPr id="8" name="Content Placeholder 7" descr="hsegi2-cofemale-with-seeds0149bk48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1" y="1600201"/>
            <a:ext cx="3733799" cy="297179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524000"/>
            <a:ext cx="3200400" cy="3799488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2743200" y="2371283"/>
            <a:ext cx="2895600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???????????????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37" y="4977141"/>
            <a:ext cx="2314679" cy="1172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2172" y="3963754"/>
            <a:ext cx="2234523" cy="2749704"/>
          </a:xfrm>
          <a:prstGeom prst="rect">
            <a:avLst/>
          </a:prstGeom>
          <a:ln>
            <a:solidFill>
              <a:schemeClr val="tx1">
                <a:alpha val="74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721" y="4390907"/>
            <a:ext cx="2314679" cy="1172468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1667794" y="5563375"/>
            <a:ext cx="1783256" cy="5862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Carbon in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6337616" y="5766188"/>
            <a:ext cx="1860601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Carbon out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78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9647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Digging Deeper – Lab 1B Building and visualizing biomolecules and biosphere processes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24" y="1476489"/>
            <a:ext cx="2115081" cy="261377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668469" y="1693254"/>
            <a:ext cx="2836729" cy="7696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Photosynthesis </a:t>
            </a:r>
            <a:endParaRPr lang="en-US" dirty="0"/>
          </a:p>
        </p:txBody>
      </p:sp>
      <p:pic>
        <p:nvPicPr>
          <p:cNvPr id="7" name="Picture 6" descr="Screen Shot 2012-11-30 at 12.43.16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465" y="1476490"/>
            <a:ext cx="2375160" cy="2020377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2422805" y="2899056"/>
            <a:ext cx="3300362" cy="85945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Cell Respiration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07" y="4295163"/>
            <a:ext cx="3069382" cy="2460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4783" y="4295163"/>
            <a:ext cx="4199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Biosynthesis!</a:t>
            </a:r>
          </a:p>
          <a:p>
            <a:r>
              <a:rPr lang="en-US" sz="2400" b="1" dirty="0"/>
              <a:t>DNA gets </a:t>
            </a:r>
            <a:r>
              <a:rPr lang="en-US" sz="2400" b="1" dirty="0" smtClean="0"/>
              <a:t>N</a:t>
            </a:r>
            <a:r>
              <a:rPr lang="en-US" sz="2400" b="1" dirty="0"/>
              <a:t>, </a:t>
            </a:r>
            <a:r>
              <a:rPr lang="en-US" sz="2400" b="1" dirty="0" smtClean="0"/>
              <a:t>P, Mg </a:t>
            </a:r>
            <a:r>
              <a:rPr lang="en-US" sz="2400" b="1" dirty="0"/>
              <a:t>and H atoms from soil.  Where does it get its carbon atoms from? </a:t>
            </a:r>
          </a:p>
        </p:txBody>
      </p:sp>
      <p:sp>
        <p:nvSpPr>
          <p:cNvPr id="4" name="Down Arrow 3"/>
          <p:cNvSpPr/>
          <p:nvPr/>
        </p:nvSpPr>
        <p:spPr>
          <a:xfrm>
            <a:off x="7118948" y="3496867"/>
            <a:ext cx="430527" cy="7982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3643489" y="5099600"/>
            <a:ext cx="1339775" cy="484632"/>
          </a:xfrm>
          <a:prstGeom prst="lef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8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7489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Lab 2:  Carbon Cycle: Where does carbon go, how does it get there, how does it change, how long does it stay?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808702"/>
            <a:ext cx="2095807" cy="134690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683327" y="1808701"/>
            <a:ext cx="3003471" cy="4898322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Terrestrial (Forest) Carbon Cycle Game (UCAR)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     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    </a:t>
            </a:r>
            <a:endParaRPr lang="en-US" sz="1800" b="1" dirty="0">
              <a:solidFill>
                <a:schemeClr val="tx1"/>
              </a:solidFill>
            </a:endParaRPr>
          </a:p>
          <a:p>
            <a:r>
              <a:rPr lang="en-US" sz="1800" b="1" dirty="0" smtClean="0">
                <a:solidFill>
                  <a:schemeClr val="tx1"/>
                </a:solidFill>
              </a:rPr>
              <a:t>Global Carbon Cycle interactive </a:t>
            </a:r>
          </a:p>
          <a:p>
            <a:pPr marL="0" indent="0">
              <a:buNone/>
            </a:pPr>
            <a:endParaRPr lang="en-US" sz="1800" b="1" dirty="0" smtClean="0">
              <a:solidFill>
                <a:schemeClr val="tx1"/>
              </a:solidFill>
            </a:endParaRPr>
          </a:p>
          <a:p>
            <a:endParaRPr lang="en-US" sz="1800" b="1" dirty="0" smtClean="0">
              <a:solidFill>
                <a:schemeClr val="tx1"/>
              </a:solidFill>
            </a:endParaRPr>
          </a:p>
          <a:p>
            <a:endParaRPr lang="en-US" sz="1800" b="1" dirty="0"/>
          </a:p>
          <a:p>
            <a:endParaRPr lang="en-US" sz="1800" b="1" dirty="0" smtClean="0">
              <a:solidFill>
                <a:schemeClr val="tx1"/>
              </a:solidFill>
            </a:endParaRPr>
          </a:p>
          <a:p>
            <a:r>
              <a:rPr lang="en-US" sz="1800" b="1" dirty="0" smtClean="0">
                <a:solidFill>
                  <a:schemeClr val="tx1"/>
                </a:solidFill>
              </a:rPr>
              <a:t>Identifying  C.C. feedbacks using a Pine Bark Beetle case study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08" y="3412163"/>
            <a:ext cx="2668471" cy="1834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246523"/>
            <a:ext cx="1460500" cy="14605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480428" y="2039601"/>
            <a:ext cx="3061779" cy="8851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Regional, terrestrial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373398" y="5246524"/>
            <a:ext cx="2488861" cy="9129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Behavior in complex systems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290412" y="3155610"/>
            <a:ext cx="2681298" cy="1975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Global Spatial Scale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Time Scales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876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17 at 3.38.52 PM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987"/>
            <a:ext cx="8850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7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17 at 3.51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99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3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hlinkClick r:id="rId3"/>
              </a:rPr>
              <a:t>Climate and the Carbon Cycle</a:t>
            </a:r>
          </a:p>
          <a:p>
            <a:r>
              <a:rPr lang="en-US" dirty="0" smtClean="0"/>
              <a:t>Student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://serc.carleton.edu/eslabs/carbon/</a:t>
            </a:r>
            <a:r>
              <a:rPr lang="en-US" dirty="0" smtClean="0">
                <a:hlinkClick r:id="rId4"/>
              </a:rPr>
              <a:t>index.html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hlinkClick r:id="rId3"/>
              </a:rPr>
              <a:t>Climate and the Carbon Cycle</a:t>
            </a:r>
          </a:p>
          <a:p>
            <a:r>
              <a:rPr lang="en-US" dirty="0" smtClean="0"/>
              <a:t>Teachers’ </a:t>
            </a:r>
            <a:r>
              <a:rPr lang="en-US" dirty="0"/>
              <a:t>G</a:t>
            </a:r>
            <a:r>
              <a:rPr lang="en-US" dirty="0" smtClean="0"/>
              <a:t>uide  Pages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>
              <a:hlinkClick r:id="rId3"/>
            </a:endParaRPr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://serc.carleton.edu/earthlabs/carbon/</a:t>
            </a:r>
            <a:r>
              <a:rPr lang="en-US" dirty="0" smtClean="0">
                <a:hlinkClick r:id="rId3"/>
              </a:rPr>
              <a:t>index.html</a:t>
            </a:r>
            <a:endParaRPr lang="en-US" dirty="0"/>
          </a:p>
        </p:txBody>
      </p:sp>
      <p:pic>
        <p:nvPicPr>
          <p:cNvPr id="5" name="Picture 4" descr="EarthLabs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79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17 at 3.51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94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7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Cambria" pitchFamily="18" charset="0"/>
              </a:rPr>
              <a:t>Connections Game: </a:t>
            </a:r>
            <a:br>
              <a:rPr lang="en-US" dirty="0" smtClean="0">
                <a:latin typeface="Cambria" pitchFamily="18" charset="0"/>
              </a:rPr>
            </a:br>
            <a:r>
              <a:rPr lang="en-US" dirty="0" smtClean="0">
                <a:latin typeface="Cambria" pitchFamily="18" charset="0"/>
              </a:rPr>
              <a:t>Modeling the Behavior of Complex Systems </a:t>
            </a:r>
          </a:p>
        </p:txBody>
      </p:sp>
      <p:pic>
        <p:nvPicPr>
          <p:cNvPr id="13315" name="Content Placeholder 3" descr="7897948-people-connect-in-a-circle-connections-social-business-network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515" r="-38515"/>
          <a:stretch>
            <a:fillRect/>
          </a:stretch>
        </p:blipFill>
        <p:spPr>
          <a:xfrm>
            <a:off x="457200" y="2116667"/>
            <a:ext cx="8229600" cy="4009496"/>
          </a:xfrm>
        </p:spPr>
      </p:pic>
    </p:spTree>
    <p:extLst>
      <p:ext uri="{BB962C8B-B14F-4D97-AF65-F5344CB8AC3E}">
        <p14:creationId xmlns:p14="http://schemas.microsoft.com/office/powerpoint/2010/main" val="109525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>
          <a:xfrm>
            <a:off x="1879600" y="266796"/>
            <a:ext cx="5029200" cy="103517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Identifying feedbacks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IMG_19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52" y="1547418"/>
            <a:ext cx="7246893" cy="531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3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16" y="309483"/>
            <a:ext cx="7701084" cy="587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7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45" y="787400"/>
            <a:ext cx="81280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4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60" y="787400"/>
            <a:ext cx="7679739" cy="558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5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0"/>
            <a:ext cx="81280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6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13" y="0"/>
            <a:ext cx="81280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2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16" y="401053"/>
            <a:ext cx="81153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39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354667"/>
            <a:ext cx="6519333" cy="55033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002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feedback  acts upon the original change to amplify it(reinforce) or dampen it. 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29834"/>
            <a:ext cx="8229600" cy="47519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Left Arrow 4"/>
          <p:cNvSpPr/>
          <p:nvPr/>
        </p:nvSpPr>
        <p:spPr>
          <a:xfrm>
            <a:off x="4921250" y="1227880"/>
            <a:ext cx="3016250" cy="47963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Original Change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890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Carbon Cycle?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703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064" y="3352431"/>
            <a:ext cx="2044846" cy="1727200"/>
          </a:xfrm>
          <a:prstGeom prst="rect">
            <a:avLst/>
          </a:prstGeom>
        </p:spPr>
      </p:pic>
      <p:pic>
        <p:nvPicPr>
          <p:cNvPr id="3" name="Picture 2" descr="Screen Shot 2014-03-18 at 2.59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01" y="837831"/>
            <a:ext cx="3157924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353" y="3805826"/>
            <a:ext cx="3649202" cy="283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creen Shot 2014-03-18 at 3.35.5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078" y="837831"/>
            <a:ext cx="3698510" cy="2594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reen Shot 2014-03-20 at 1.37.34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01" y="3718485"/>
            <a:ext cx="3086950" cy="2926741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255"/>
          </a:xfrm>
        </p:spPr>
        <p:txBody>
          <a:bodyPr/>
          <a:lstStyle/>
          <a:p>
            <a:r>
              <a:rPr lang="en-US" sz="2400" dirty="0" smtClean="0"/>
              <a:t>LAB 3- My Life as a greenhouse gas!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884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0 at 2.06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27" y="1131012"/>
            <a:ext cx="8592110" cy="54962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005"/>
          </a:xfrm>
        </p:spPr>
        <p:txBody>
          <a:bodyPr>
            <a:noAutofit/>
          </a:bodyPr>
          <a:lstStyle/>
          <a:p>
            <a:r>
              <a:rPr lang="en-US" sz="2800" dirty="0" smtClean="0"/>
              <a:t>LAB 3A Why do greenhouse gas molecules absorb infrared but oxygen and nitrogen do not?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4517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74619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Carbon Tracker Activity : Competing claims-</a:t>
            </a:r>
            <a:br>
              <a:rPr lang="en-US" sz="2800" dirty="0" smtClean="0"/>
            </a:br>
            <a:r>
              <a:rPr lang="en-US" sz="2800" dirty="0" smtClean="0"/>
              <a:t>It’s us!    It’s not us!</a:t>
            </a:r>
            <a:endParaRPr lang="en-US" sz="2800" dirty="0"/>
          </a:p>
        </p:txBody>
      </p:sp>
      <p:pic>
        <p:nvPicPr>
          <p:cNvPr id="4" name="Content Placeholder 3" descr="Screen Shot 2014-03-20 at 10.57.20 AM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7747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338667"/>
            <a:ext cx="8229600" cy="58208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Cambria" pitchFamily="18" charset="0"/>
              </a:rPr>
              <a:t>Keeling Curve (Lab 3B)</a:t>
            </a:r>
          </a:p>
        </p:txBody>
      </p:sp>
      <p:pic>
        <p:nvPicPr>
          <p:cNvPr id="26627" name="Content Placeholder 3" descr="keeling_curve_graph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8633" y="740833"/>
            <a:ext cx="7768167" cy="5164667"/>
          </a:xfrm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7162800" y="6019800"/>
            <a:ext cx="1465263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Georgia" pitchFamily="18" charset="0"/>
              </a:rPr>
              <a:t>Keeling Curve</a:t>
            </a:r>
          </a:p>
          <a:p>
            <a:r>
              <a:rPr lang="en-US" sz="1100">
                <a:latin typeface="Georgia" pitchFamily="18" charset="0"/>
              </a:rPr>
              <a:t>Source:NOAA</a:t>
            </a:r>
          </a:p>
        </p:txBody>
      </p:sp>
    </p:spTree>
    <p:extLst>
      <p:ext uri="{BB962C8B-B14F-4D97-AF65-F5344CB8AC3E}">
        <p14:creationId xmlns:p14="http://schemas.microsoft.com/office/powerpoint/2010/main" val="1490796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67871"/>
            <a:ext cx="8042276" cy="6448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Mauna Loa –Time series</a:t>
            </a:r>
            <a:endParaRPr lang="en-US" dirty="0"/>
          </a:p>
        </p:txBody>
      </p:sp>
      <p:pic>
        <p:nvPicPr>
          <p:cNvPr id="14" name="Content Placeholder 13" descr="Screen Shot 2014-03-20 at 12.43.20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9275" y="1111250"/>
            <a:ext cx="8042275" cy="4832350"/>
          </a:xfrm>
        </p:spPr>
      </p:pic>
    </p:spTree>
    <p:extLst>
      <p:ext uri="{BB962C8B-B14F-4D97-AF65-F5344CB8AC3E}">
        <p14:creationId xmlns:p14="http://schemas.microsoft.com/office/powerpoint/2010/main" val="71043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3-20 at 11.14.54 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05" y="188502"/>
            <a:ext cx="3937133" cy="3273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Screen Shot 2014-03-20 at 1.07.0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74" y="3591459"/>
            <a:ext cx="4293927" cy="2995449"/>
          </a:xfrm>
          <a:prstGeom prst="rect">
            <a:avLst/>
          </a:prstGeom>
        </p:spPr>
      </p:pic>
      <p:pic>
        <p:nvPicPr>
          <p:cNvPr id="3" name="Picture 2" descr="Screen Shot 2014-03-20 at 1.27.1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684" y="-1"/>
            <a:ext cx="4421315" cy="650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08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4" y="754008"/>
            <a:ext cx="2881780" cy="2349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70" y="4254036"/>
            <a:ext cx="3175000" cy="2374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691" y="2451898"/>
            <a:ext cx="3053995" cy="2494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20021"/>
          </a:xfrm>
        </p:spPr>
        <p:txBody>
          <a:bodyPr/>
          <a:lstStyle/>
          <a:p>
            <a:r>
              <a:rPr lang="en-US" sz="2400" dirty="0" smtClean="0"/>
              <a:t>LAB 4   How do changes in the land affect the carbon cycle? </a:t>
            </a:r>
            <a:endParaRPr lang="en-US" sz="24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4294967295"/>
          </p:nvPr>
        </p:nvSpPr>
        <p:spPr>
          <a:xfrm>
            <a:off x="5641975" y="1135063"/>
            <a:ext cx="3502025" cy="501967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Wildfires</a:t>
            </a:r>
          </a:p>
          <a:p>
            <a:r>
              <a:rPr lang="en-US" dirty="0" smtClean="0"/>
              <a:t>Deforestation </a:t>
            </a:r>
          </a:p>
          <a:p>
            <a:r>
              <a:rPr lang="en-US" dirty="0" smtClean="0"/>
              <a:t>Solutions to Slash and Burn - mini case study </a:t>
            </a:r>
          </a:p>
          <a:p>
            <a:r>
              <a:rPr lang="en-US" dirty="0" smtClean="0"/>
              <a:t>Global Forest Watch – Inquiry project </a:t>
            </a:r>
          </a:p>
          <a:p>
            <a:r>
              <a:rPr lang="en-US" dirty="0" smtClean="0"/>
              <a:t>Case study: Ecological changes in a Boreal Forest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03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19 at 11.54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045" y="-392821"/>
            <a:ext cx="11684919" cy="73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8 at 11.4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3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7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4-03-19 at 12.35.31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7287" y="0"/>
            <a:ext cx="11388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4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58143" y="1850571"/>
            <a:ext cx="6277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Cambria" pitchFamily="18" charset="0"/>
              </a:rPr>
              <a:t>The Climate and the Carbon Cycle module is part of a larger set of of Earth science modules in the </a:t>
            </a:r>
            <a:r>
              <a:rPr lang="en-US" sz="3000" b="1" dirty="0" err="1" smtClean="0">
                <a:latin typeface="Cambria" pitchFamily="18" charset="0"/>
              </a:rPr>
              <a:t>EarthLabs</a:t>
            </a:r>
            <a:r>
              <a:rPr lang="en-US" sz="3000" dirty="0" smtClean="0">
                <a:latin typeface="Cambria" pitchFamily="18" charset="0"/>
              </a:rPr>
              <a:t> collection.  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5642" y="5048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422805"/>
            <a:ext cx="2073499" cy="493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-1" y="3644722"/>
            <a:ext cx="2185729" cy="759854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EarthLabs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6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3-28 at 11.25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202"/>
            <a:ext cx="9144000" cy="683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4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8 at 12.0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3684"/>
            <a:ext cx="9144001" cy="647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8 at 11.27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3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3-20 at 4.0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70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2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7084"/>
          </a:xfrm>
        </p:spPr>
        <p:txBody>
          <a:bodyPr/>
          <a:lstStyle/>
          <a:p>
            <a:r>
              <a:rPr lang="en-US" dirty="0" smtClean="0"/>
              <a:t>LAB 5 Soil and the Carbon Cycle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5555" y="1584768"/>
            <a:ext cx="3263403" cy="232857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55" y="4164269"/>
            <a:ext cx="2902504" cy="2425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706" y="1190264"/>
            <a:ext cx="3081093" cy="2421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793" y="3611302"/>
            <a:ext cx="2758207" cy="30831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059" y="2927499"/>
            <a:ext cx="2311734" cy="197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4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8229600" cy="762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latin typeface="Cambria" pitchFamily="18" charset="0"/>
              </a:rPr>
              <a:t>Soil Lab (Lab 5A)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2743200"/>
          </a:xfrm>
        </p:spPr>
        <p:txBody>
          <a:bodyPr/>
          <a:lstStyle/>
          <a:p>
            <a:r>
              <a:rPr lang="en-US" sz="2800" dirty="0" smtClean="0">
                <a:latin typeface="Cambria" pitchFamily="18" charset="0"/>
              </a:rPr>
              <a:t>Students will design and carry out an experiment testing one of the environmental variables that influence decomposition and soil respiration rates.</a:t>
            </a:r>
          </a:p>
          <a:p>
            <a:endParaRPr lang="en-US" dirty="0" smtClean="0"/>
          </a:p>
        </p:txBody>
      </p:sp>
      <p:pic>
        <p:nvPicPr>
          <p:cNvPr id="25604" name="Picture 3" descr="soil5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5814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soi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5052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arthLabs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4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3-20 at 4.02.43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0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5901"/>
          </a:xfrm>
        </p:spPr>
        <p:txBody>
          <a:bodyPr/>
          <a:lstStyle/>
          <a:p>
            <a:r>
              <a:rPr lang="en-US" dirty="0" smtClean="0"/>
              <a:t>Lab 6 The ocean carbon cycle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96" y="1289750"/>
            <a:ext cx="8091504" cy="556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4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20 at 4.1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10" y="1600200"/>
            <a:ext cx="3134421" cy="4525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994" y="885932"/>
            <a:ext cx="3055855" cy="2462307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Lab </a:t>
            </a:r>
            <a:r>
              <a:rPr lang="en-US" dirty="0"/>
              <a:t>6</a:t>
            </a:r>
            <a:r>
              <a:rPr lang="en-US" dirty="0" smtClean="0"/>
              <a:t> The ocean carbon cycle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167188" cy="45259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 descr="Screen Shot 2014-03-21 at 9.32.46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222" y="982340"/>
            <a:ext cx="2820145" cy="2050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5568" y="4675860"/>
            <a:ext cx="1901228" cy="1792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482" y="3570355"/>
            <a:ext cx="38227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22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77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Phytoplankton blooms Boreal Summer</a:t>
            </a:r>
            <a:endParaRPr lang="en-US" dirty="0"/>
          </a:p>
        </p:txBody>
      </p:sp>
      <p:pic>
        <p:nvPicPr>
          <p:cNvPr id="4" name="Content Placeholder 3" descr="phytoplanktonNPP-orig_full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113" r="-32113"/>
          <a:stretch>
            <a:fillRect/>
          </a:stretch>
        </p:blipFill>
        <p:spPr>
          <a:xfrm>
            <a:off x="457200" y="1115038"/>
            <a:ext cx="8229600" cy="5011125"/>
          </a:xfrm>
        </p:spPr>
      </p:pic>
    </p:spTree>
    <p:extLst>
      <p:ext uri="{BB962C8B-B14F-4D97-AF65-F5344CB8AC3E}">
        <p14:creationId xmlns:p14="http://schemas.microsoft.com/office/powerpoint/2010/main" val="222417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3716" y="1811099"/>
            <a:ext cx="813656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Cambria" pitchFamily="18" charset="0"/>
              </a:rPr>
              <a:t>EarthLabs</a:t>
            </a:r>
            <a:r>
              <a:rPr lang="en-US" sz="3000" dirty="0" smtClean="0">
                <a:latin typeface="Cambria" pitchFamily="18" charset="0"/>
              </a:rPr>
              <a:t> is a project of </a:t>
            </a:r>
            <a:r>
              <a:rPr lang="en-US" sz="3000" b="1" dirty="0" smtClean="0">
                <a:latin typeface="Cambria" pitchFamily="18" charset="0"/>
              </a:rPr>
              <a:t>TERC</a:t>
            </a:r>
            <a:r>
              <a:rPr lang="en-US" sz="3000" dirty="0" smtClean="0">
                <a:latin typeface="Cambria" pitchFamily="18" charset="0"/>
              </a:rPr>
              <a:t>, an independent, non-profit research and development group in Cambridge, MA. </a:t>
            </a:r>
          </a:p>
          <a:p>
            <a:endParaRPr lang="en-US" sz="2400" dirty="0">
              <a:latin typeface="Cambria" pitchFamily="18" charset="0"/>
            </a:endParaRPr>
          </a:p>
          <a:p>
            <a:r>
              <a:rPr lang="en-US" sz="3000" dirty="0" smtClean="0">
                <a:latin typeface="Cambria" pitchFamily="18" charset="0"/>
              </a:rPr>
              <a:t>Founded in 1965, TERC’s mission is to improve K-12 math and science education through research, teacher professional development, and curriculum development. (examples: </a:t>
            </a:r>
            <a:r>
              <a:rPr lang="en-US" sz="3000" dirty="0" smtClean="0">
                <a:solidFill>
                  <a:srgbClr val="FF0000"/>
                </a:solidFill>
                <a:latin typeface="Cambria" pitchFamily="18" charset="0"/>
              </a:rPr>
              <a:t>EARTHLABS, EET, CLEAN</a:t>
            </a:r>
            <a:r>
              <a:rPr lang="en-US" sz="3000" dirty="0" smtClean="0">
                <a:latin typeface="Cambria" pitchFamily="18" charset="0"/>
              </a:rPr>
              <a:t>)</a:t>
            </a:r>
          </a:p>
          <a:p>
            <a:endParaRPr lang="en-US" sz="1400" dirty="0"/>
          </a:p>
        </p:txBody>
      </p:sp>
      <p:pic>
        <p:nvPicPr>
          <p:cNvPr id="4" name="Picture 3" descr="terc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973" y="5766333"/>
            <a:ext cx="2540082" cy="10175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87631" y="6268046"/>
            <a:ext cx="2611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www.terc.edu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6" name="Picture 5" descr="EarthLabs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6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im\Desktop\Documents and Settings\Jim\My Documents\My Pictures\Bahama Trip\Oceanic Flux Program\DSC_07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3887188" cy="5791200"/>
          </a:xfrm>
          <a:prstGeom prst="rect">
            <a:avLst/>
          </a:prstGeom>
          <a:noFill/>
        </p:spPr>
      </p:pic>
      <p:pic>
        <p:nvPicPr>
          <p:cNvPr id="3" name="Picture 3" descr="C:\Users\Jim\Desktop\Documents and Settings\Jim\My Documents\My Pictures\Bahama Trip\Oceanic Flux Program\DSC_07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200392" cy="2819400"/>
          </a:xfrm>
          <a:prstGeom prst="rect">
            <a:avLst/>
          </a:prstGeom>
          <a:noFill/>
        </p:spPr>
      </p:pic>
      <p:pic>
        <p:nvPicPr>
          <p:cNvPr id="4" name="Picture 2" descr="C:\Users\Jim\Desktop\Documents and Settings\Jim\My Documents\My Pictures\Bahama Trip\Oceanic Flux Program\DSC_09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779986"/>
            <a:ext cx="4191000" cy="2813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8978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79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Lab 7 Ocean Acidification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32589"/>
            <a:ext cx="4374621" cy="3412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803" y="1200460"/>
            <a:ext cx="3031485" cy="2217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67" y="4533969"/>
            <a:ext cx="2440716" cy="1932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426" y="4533969"/>
            <a:ext cx="2579619" cy="1994152"/>
          </a:xfrm>
          <a:prstGeom prst="rect">
            <a:avLst/>
          </a:prstGeom>
        </p:spPr>
      </p:pic>
      <p:pic>
        <p:nvPicPr>
          <p:cNvPr id="9" name="Picture 8" descr="Screen Shot 2014-03-21 at 11.20.2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499" y="4027990"/>
            <a:ext cx="2847501" cy="261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77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 descr="untit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66787"/>
            <a:ext cx="9144000" cy="594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Straight Connector 40"/>
          <p:cNvCxnSpPr/>
          <p:nvPr/>
        </p:nvCxnSpPr>
        <p:spPr>
          <a:xfrm rot="5400000">
            <a:off x="3203575" y="4292600"/>
            <a:ext cx="3457575" cy="28892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V="1">
            <a:off x="323850" y="2636838"/>
            <a:ext cx="4464050" cy="352901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447800" y="1447800"/>
            <a:ext cx="6248400" cy="121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447800" y="1828800"/>
            <a:ext cx="3124200" cy="838200"/>
          </a:xfrm>
          <a:prstGeom prst="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572000" y="1828800"/>
            <a:ext cx="3124200" cy="8382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55" name="TextBox 12"/>
          <p:cNvSpPr txBox="1">
            <a:spLocks noChangeArrowheads="1"/>
          </p:cNvSpPr>
          <p:nvPr/>
        </p:nvSpPr>
        <p:spPr bwMode="auto">
          <a:xfrm>
            <a:off x="296863" y="1844675"/>
            <a:ext cx="1143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C00000"/>
                </a:solidFill>
                <a:latin typeface="+mn-lt"/>
              </a:rPr>
              <a:t>Acidic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02550" y="1844675"/>
            <a:ext cx="12636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Alkaline</a:t>
            </a:r>
            <a:endParaRPr lang="en-GB" sz="2400" baseline="30000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4139407" y="2248694"/>
            <a:ext cx="838200" cy="1587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4604544" y="2247106"/>
            <a:ext cx="838200" cy="1588"/>
          </a:xfrm>
          <a:prstGeom prst="line">
            <a:avLst/>
          </a:prstGeom>
          <a:ln w="152400">
            <a:solidFill>
              <a:srgbClr val="57D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7" name="TextBox 27"/>
          <p:cNvSpPr txBox="1">
            <a:spLocks noChangeArrowheads="1"/>
          </p:cNvSpPr>
          <p:nvPr/>
        </p:nvSpPr>
        <p:spPr bwMode="auto">
          <a:xfrm>
            <a:off x="4927600" y="3041650"/>
            <a:ext cx="1295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+mn-lt"/>
              </a:rPr>
              <a:t>Surface seawater</a:t>
            </a:r>
          </a:p>
        </p:txBody>
      </p:sp>
      <p:cxnSp>
        <p:nvCxnSpPr>
          <p:cNvPr id="36" name="Straight Connector 35"/>
          <p:cNvCxnSpPr/>
          <p:nvPr/>
        </p:nvCxnSpPr>
        <p:spPr>
          <a:xfrm rot="16200000" flipH="1">
            <a:off x="5029200" y="2743200"/>
            <a:ext cx="381000" cy="228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0" name="TextBox 28"/>
          <p:cNvSpPr txBox="1">
            <a:spLocks noChangeArrowheads="1"/>
          </p:cNvSpPr>
          <p:nvPr/>
        </p:nvSpPr>
        <p:spPr bwMode="auto">
          <a:xfrm>
            <a:off x="2124075" y="966788"/>
            <a:ext cx="5256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latin typeface="Calibri" pitchFamily="34" charset="0"/>
              </a:rPr>
              <a:t>pH scale</a:t>
            </a:r>
            <a:endParaRPr lang="en-GB" sz="1600" b="1">
              <a:latin typeface="Calibri" pitchFamily="34" charset="0"/>
            </a:endParaRPr>
          </a:p>
        </p:txBody>
      </p:sp>
      <p:sp>
        <p:nvSpPr>
          <p:cNvPr id="14351" name="TextBox 39"/>
          <p:cNvSpPr txBox="1">
            <a:spLocks noChangeArrowheads="1"/>
          </p:cNvSpPr>
          <p:nvPr/>
        </p:nvSpPr>
        <p:spPr bwMode="auto">
          <a:xfrm>
            <a:off x="1801813" y="1498600"/>
            <a:ext cx="3603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1</a:t>
            </a:r>
          </a:p>
        </p:txBody>
      </p:sp>
      <p:sp>
        <p:nvSpPr>
          <p:cNvPr id="14352" name="TextBox 40"/>
          <p:cNvSpPr txBox="1">
            <a:spLocks noChangeArrowheads="1"/>
          </p:cNvSpPr>
          <p:nvPr/>
        </p:nvSpPr>
        <p:spPr bwMode="auto">
          <a:xfrm>
            <a:off x="1403350" y="1492250"/>
            <a:ext cx="360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0</a:t>
            </a:r>
          </a:p>
        </p:txBody>
      </p:sp>
      <p:sp>
        <p:nvSpPr>
          <p:cNvPr id="14353" name="TextBox 41"/>
          <p:cNvSpPr txBox="1">
            <a:spLocks noChangeArrowheads="1"/>
          </p:cNvSpPr>
          <p:nvPr/>
        </p:nvSpPr>
        <p:spPr bwMode="auto">
          <a:xfrm>
            <a:off x="2643188" y="1492250"/>
            <a:ext cx="3603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3</a:t>
            </a:r>
          </a:p>
        </p:txBody>
      </p:sp>
      <p:sp>
        <p:nvSpPr>
          <p:cNvPr id="14354" name="TextBox 42"/>
          <p:cNvSpPr txBox="1">
            <a:spLocks noChangeArrowheads="1"/>
          </p:cNvSpPr>
          <p:nvPr/>
        </p:nvSpPr>
        <p:spPr bwMode="auto">
          <a:xfrm>
            <a:off x="2227263" y="1492250"/>
            <a:ext cx="358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2</a:t>
            </a:r>
          </a:p>
        </p:txBody>
      </p:sp>
      <p:sp>
        <p:nvSpPr>
          <p:cNvPr id="14355" name="TextBox 43"/>
          <p:cNvSpPr txBox="1">
            <a:spLocks noChangeArrowheads="1"/>
          </p:cNvSpPr>
          <p:nvPr/>
        </p:nvSpPr>
        <p:spPr bwMode="auto">
          <a:xfrm>
            <a:off x="3506788" y="1490663"/>
            <a:ext cx="360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5</a:t>
            </a:r>
          </a:p>
        </p:txBody>
      </p:sp>
      <p:sp>
        <p:nvSpPr>
          <p:cNvPr id="14356" name="TextBox 44"/>
          <p:cNvSpPr txBox="1">
            <a:spLocks noChangeArrowheads="1"/>
          </p:cNvSpPr>
          <p:nvPr/>
        </p:nvSpPr>
        <p:spPr bwMode="auto">
          <a:xfrm>
            <a:off x="3073400" y="1492250"/>
            <a:ext cx="360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4</a:t>
            </a:r>
          </a:p>
        </p:txBody>
      </p:sp>
      <p:sp>
        <p:nvSpPr>
          <p:cNvPr id="14357" name="TextBox 45"/>
          <p:cNvSpPr txBox="1">
            <a:spLocks noChangeArrowheads="1"/>
          </p:cNvSpPr>
          <p:nvPr/>
        </p:nvSpPr>
        <p:spPr bwMode="auto">
          <a:xfrm>
            <a:off x="4376738" y="1484313"/>
            <a:ext cx="360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7</a:t>
            </a:r>
          </a:p>
        </p:txBody>
      </p:sp>
      <p:sp>
        <p:nvSpPr>
          <p:cNvPr id="14358" name="TextBox 46"/>
          <p:cNvSpPr txBox="1">
            <a:spLocks noChangeArrowheads="1"/>
          </p:cNvSpPr>
          <p:nvPr/>
        </p:nvSpPr>
        <p:spPr bwMode="auto">
          <a:xfrm>
            <a:off x="3924300" y="1484313"/>
            <a:ext cx="360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6</a:t>
            </a:r>
          </a:p>
        </p:txBody>
      </p:sp>
      <p:sp>
        <p:nvSpPr>
          <p:cNvPr id="14359" name="TextBox 47"/>
          <p:cNvSpPr txBox="1">
            <a:spLocks noChangeArrowheads="1"/>
          </p:cNvSpPr>
          <p:nvPr/>
        </p:nvSpPr>
        <p:spPr bwMode="auto">
          <a:xfrm>
            <a:off x="5219700" y="1484313"/>
            <a:ext cx="360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9</a:t>
            </a:r>
          </a:p>
        </p:txBody>
      </p:sp>
      <p:sp>
        <p:nvSpPr>
          <p:cNvPr id="14360" name="TextBox 48"/>
          <p:cNvSpPr txBox="1">
            <a:spLocks noChangeArrowheads="1"/>
          </p:cNvSpPr>
          <p:nvPr/>
        </p:nvSpPr>
        <p:spPr bwMode="auto">
          <a:xfrm>
            <a:off x="4787900" y="1487488"/>
            <a:ext cx="3603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8</a:t>
            </a:r>
          </a:p>
        </p:txBody>
      </p:sp>
      <p:sp>
        <p:nvSpPr>
          <p:cNvPr id="14361" name="TextBox 49"/>
          <p:cNvSpPr txBox="1">
            <a:spLocks noChangeArrowheads="1"/>
          </p:cNvSpPr>
          <p:nvPr/>
        </p:nvSpPr>
        <p:spPr bwMode="auto">
          <a:xfrm>
            <a:off x="5564188" y="1484313"/>
            <a:ext cx="420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10</a:t>
            </a:r>
          </a:p>
        </p:txBody>
      </p:sp>
      <p:sp>
        <p:nvSpPr>
          <p:cNvPr id="14362" name="TextBox 50"/>
          <p:cNvSpPr txBox="1">
            <a:spLocks noChangeArrowheads="1"/>
          </p:cNvSpPr>
          <p:nvPr/>
        </p:nvSpPr>
        <p:spPr bwMode="auto">
          <a:xfrm>
            <a:off x="6483350" y="1484313"/>
            <a:ext cx="555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12</a:t>
            </a:r>
          </a:p>
        </p:txBody>
      </p:sp>
      <p:sp>
        <p:nvSpPr>
          <p:cNvPr id="14363" name="TextBox 51"/>
          <p:cNvSpPr txBox="1">
            <a:spLocks noChangeArrowheads="1"/>
          </p:cNvSpPr>
          <p:nvPr/>
        </p:nvSpPr>
        <p:spPr bwMode="auto">
          <a:xfrm>
            <a:off x="6015038" y="1484313"/>
            <a:ext cx="476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11</a:t>
            </a:r>
          </a:p>
        </p:txBody>
      </p:sp>
      <p:sp>
        <p:nvSpPr>
          <p:cNvPr id="14364" name="TextBox 52"/>
          <p:cNvSpPr txBox="1">
            <a:spLocks noChangeArrowheads="1"/>
          </p:cNvSpPr>
          <p:nvPr/>
        </p:nvSpPr>
        <p:spPr bwMode="auto">
          <a:xfrm>
            <a:off x="7337425" y="1484313"/>
            <a:ext cx="539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14</a:t>
            </a:r>
          </a:p>
        </p:txBody>
      </p:sp>
      <p:sp>
        <p:nvSpPr>
          <p:cNvPr id="14365" name="TextBox 53"/>
          <p:cNvSpPr txBox="1">
            <a:spLocks noChangeArrowheads="1"/>
          </p:cNvSpPr>
          <p:nvPr/>
        </p:nvSpPr>
        <p:spPr bwMode="auto">
          <a:xfrm>
            <a:off x="6931025" y="1484313"/>
            <a:ext cx="53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13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136" y="2852936"/>
            <a:ext cx="3888432" cy="195709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248" y="3693504"/>
            <a:ext cx="4006819" cy="201622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0234" y="4797152"/>
            <a:ext cx="4043765" cy="206084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6183313"/>
            <a:ext cx="46863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70" name="TextBox 51"/>
          <p:cNvSpPr txBox="1">
            <a:spLocks noChangeArrowheads="1"/>
          </p:cNvSpPr>
          <p:nvPr/>
        </p:nvSpPr>
        <p:spPr bwMode="auto">
          <a:xfrm>
            <a:off x="2843213" y="5661025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>
                <a:solidFill>
                  <a:schemeClr val="bg1"/>
                </a:solidFill>
              </a:rPr>
              <a:t>Present day</a:t>
            </a:r>
          </a:p>
        </p:txBody>
      </p:sp>
      <p:sp>
        <p:nvSpPr>
          <p:cNvPr id="14371" name="TextBox 52"/>
          <p:cNvSpPr txBox="1">
            <a:spLocks noChangeArrowheads="1"/>
          </p:cNvSpPr>
          <p:nvPr/>
        </p:nvSpPr>
        <p:spPr bwMode="auto">
          <a:xfrm>
            <a:off x="6948488" y="4222750"/>
            <a:ext cx="21955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>
                <a:solidFill>
                  <a:schemeClr val="bg1"/>
                </a:solidFill>
              </a:rPr>
              <a:t>Predicted for 2100 </a:t>
            </a:r>
            <a:r>
              <a:rPr lang="en-GB" sz="1400">
                <a:solidFill>
                  <a:schemeClr val="bg1"/>
                </a:solidFill>
              </a:rPr>
              <a:t>under ‘business as usual’</a:t>
            </a:r>
          </a:p>
        </p:txBody>
      </p:sp>
      <p:sp>
        <p:nvSpPr>
          <p:cNvPr id="14372" name="TextBox 28"/>
          <p:cNvSpPr txBox="1">
            <a:spLocks noChangeArrowheads="1"/>
          </p:cNvSpPr>
          <p:nvPr/>
        </p:nvSpPr>
        <p:spPr bwMode="auto">
          <a:xfrm>
            <a:off x="250825" y="5805488"/>
            <a:ext cx="2449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>
                <a:solidFill>
                  <a:srgbClr val="BBE0E3"/>
                </a:solidFill>
                <a:latin typeface="Arial Narrow" pitchFamily="34" charset="0"/>
              </a:rPr>
              <a:t>pH scale for maps </a:t>
            </a:r>
          </a:p>
        </p:txBody>
      </p:sp>
      <p:sp>
        <p:nvSpPr>
          <p:cNvPr id="14373" name="TextBox 56"/>
          <p:cNvSpPr txBox="1">
            <a:spLocks noChangeArrowheads="1"/>
          </p:cNvSpPr>
          <p:nvPr/>
        </p:nvSpPr>
        <p:spPr bwMode="auto">
          <a:xfrm rot="-5400000">
            <a:off x="-1337468" y="5242718"/>
            <a:ext cx="29527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BBE0E3"/>
                </a:solidFill>
              </a:rPr>
              <a:t>From Turley &amp; Findlay (2009)</a:t>
            </a:r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4463256" y="2240757"/>
            <a:ext cx="792163" cy="0"/>
          </a:xfrm>
          <a:prstGeom prst="line">
            <a:avLst/>
          </a:prstGeom>
          <a:ln w="28575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75" name="TextBox 50"/>
          <p:cNvSpPr txBox="1">
            <a:spLocks noChangeArrowheads="1"/>
          </p:cNvSpPr>
          <p:nvPr/>
        </p:nvSpPr>
        <p:spPr bwMode="auto">
          <a:xfrm>
            <a:off x="204788" y="4778375"/>
            <a:ext cx="158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>
                <a:solidFill>
                  <a:schemeClr val="bg1"/>
                </a:solidFill>
              </a:rPr>
              <a:t>Pre-industrial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Lab 7 Ocean Acidification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008882"/>
      </p:ext>
    </p:extLst>
  </p:cSld>
  <p:clrMapOvr>
    <a:masterClrMapping/>
  </p:clrMapOvr>
  <p:transition xmlns:p14="http://schemas.microsoft.com/office/powerpoint/2010/main" advClick="0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89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Lab 7 B  </a:t>
            </a:r>
            <a:r>
              <a:rPr lang="en-US" dirty="0" err="1" smtClean="0"/>
              <a:t>VirtualUrchin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Screen Shot 2014-03-21 at 11.15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5" y="892904"/>
            <a:ext cx="7449662" cy="5129238"/>
          </a:xfrm>
          <a:prstGeom prst="rect">
            <a:avLst/>
          </a:prstGeom>
        </p:spPr>
      </p:pic>
      <p:pic>
        <p:nvPicPr>
          <p:cNvPr id="6" name="Picture 5" descr="Screen Shot 2014-03-21 at 11.20.2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986" y="3874212"/>
            <a:ext cx="3396911" cy="290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51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Balancing the carbon cycle: Finding solutions with </a:t>
            </a:r>
            <a:r>
              <a:rPr lang="en-US" dirty="0"/>
              <a:t>d</a:t>
            </a:r>
            <a:r>
              <a:rPr lang="en-US" dirty="0" smtClean="0"/>
              <a:t>esign and technology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465" y="4220308"/>
            <a:ext cx="3391587" cy="248857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1" y="1600201"/>
            <a:ext cx="3353066" cy="2915144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281" y="1600201"/>
            <a:ext cx="3681977" cy="29151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500" y="3111500"/>
            <a:ext cx="635000" cy="635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500" y="3111500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7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839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43" y="1077525"/>
            <a:ext cx="8082330" cy="533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0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Carbon Cycle?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318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THANKS!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338667" y="1583267"/>
            <a:ext cx="3433763" cy="46910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Thanks for joining us!</a:t>
            </a:r>
          </a:p>
          <a:p>
            <a:endParaRPr lang="en-US" sz="3200" dirty="0"/>
          </a:p>
          <a:p>
            <a:r>
              <a:rPr lang="en-US" sz="3200" dirty="0" smtClean="0"/>
              <a:t>The </a:t>
            </a:r>
            <a:r>
              <a:rPr lang="en-US" sz="3200" dirty="0" err="1"/>
              <a:t>urls</a:t>
            </a:r>
            <a:r>
              <a:rPr lang="en-US" sz="3200" dirty="0"/>
              <a:t> for the Teachers’ Guide and the Student pages are on the </a:t>
            </a:r>
            <a:r>
              <a:rPr lang="en-US" sz="3200" dirty="0" err="1"/>
              <a:t>Earthlab</a:t>
            </a:r>
            <a:r>
              <a:rPr lang="en-US" sz="3200" dirty="0"/>
              <a:t> bookmarks</a:t>
            </a:r>
          </a:p>
          <a:p>
            <a:endParaRPr lang="en-US" sz="3200" dirty="0"/>
          </a:p>
        </p:txBody>
      </p:sp>
      <p:pic>
        <p:nvPicPr>
          <p:cNvPr id="4" name="Picture 3" descr="EarthLabs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-152400"/>
            <a:ext cx="9144000" cy="1570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082" y="2007129"/>
            <a:ext cx="4307417" cy="395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06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hlinkClick r:id="rId3"/>
              </a:rPr>
              <a:t>Climate and the Carbon Cycle</a:t>
            </a:r>
          </a:p>
          <a:p>
            <a:r>
              <a:rPr lang="en-US" dirty="0" smtClean="0"/>
              <a:t>Student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://serc.carleton.edu/eslabs/carbon/</a:t>
            </a:r>
            <a:r>
              <a:rPr lang="en-US" dirty="0" smtClean="0">
                <a:hlinkClick r:id="rId4"/>
              </a:rPr>
              <a:t>index.html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hlinkClick r:id="rId3"/>
              </a:rPr>
              <a:t>Climate and the Carbon Cycle</a:t>
            </a:r>
          </a:p>
          <a:p>
            <a:r>
              <a:rPr lang="en-US" dirty="0" smtClean="0"/>
              <a:t>Teachers’ </a:t>
            </a:r>
            <a:r>
              <a:rPr lang="en-US" dirty="0"/>
              <a:t>G</a:t>
            </a:r>
            <a:r>
              <a:rPr lang="en-US" dirty="0" smtClean="0"/>
              <a:t>uide  Pages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>
              <a:hlinkClick r:id="rId3"/>
            </a:endParaRPr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://serc.carleton.edu/earthlabs/carbon/</a:t>
            </a:r>
            <a:r>
              <a:rPr lang="en-US" dirty="0" smtClean="0">
                <a:hlinkClick r:id="rId3"/>
              </a:rPr>
              <a:t>index.html</a:t>
            </a:r>
            <a:endParaRPr lang="en-US" dirty="0"/>
          </a:p>
        </p:txBody>
      </p:sp>
      <p:pic>
        <p:nvPicPr>
          <p:cNvPr id="5" name="Picture 4" descr="EarthLabs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87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990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atin typeface="Cambria" pitchFamily="18" charset="0"/>
              </a:rPr>
              <a:t>Agenda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Introduction to </a:t>
            </a:r>
            <a:r>
              <a:rPr lang="en-US" dirty="0" err="1" smtClean="0">
                <a:latin typeface="Cambria" pitchFamily="18" charset="0"/>
              </a:rPr>
              <a:t>EarthLabs</a:t>
            </a:r>
            <a:r>
              <a:rPr lang="en-US" dirty="0" smtClean="0">
                <a:latin typeface="Cambria" pitchFamily="18" charset="0"/>
              </a:rPr>
              <a:t> module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Overview of the 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8 labs in Climate and the Carbon Cycle module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NGSS alignment examples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Two mini-activities: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    Connections Circle Game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    Keeling Curve and Carbon Tracker graph analysis. </a:t>
            </a:r>
          </a:p>
          <a:p>
            <a:pPr>
              <a:buFont typeface="Wingdings" pitchFamily="2" charset="2"/>
              <a:buNone/>
            </a:pPr>
            <a:endParaRPr lang="en-US" dirty="0" smtClean="0">
              <a:latin typeface="Perpetua" pitchFamily="18" charset="0"/>
            </a:endParaRPr>
          </a:p>
        </p:txBody>
      </p:sp>
      <p:pic>
        <p:nvPicPr>
          <p:cNvPr id="4" name="Picture 3" descr="EarthLabs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600" b="1" dirty="0" smtClean="0"/>
          </a:p>
          <a:p>
            <a:r>
              <a:rPr lang="en-US" sz="3000" dirty="0" smtClean="0">
                <a:latin typeface="Cambria" pitchFamily="18" charset="0"/>
              </a:rPr>
              <a:t>The module is composed of eight  sections, called “Labs”</a:t>
            </a:r>
          </a:p>
          <a:p>
            <a:endParaRPr lang="en-US" sz="3000" dirty="0" smtClean="0">
              <a:latin typeface="Cambria" pitchFamily="18" charset="0"/>
            </a:endParaRPr>
          </a:p>
          <a:p>
            <a:r>
              <a:rPr lang="en-US" sz="3000" dirty="0" smtClean="0">
                <a:latin typeface="Cambria" pitchFamily="18" charset="0"/>
              </a:rPr>
              <a:t>Learning activities are varied and include:</a:t>
            </a:r>
          </a:p>
          <a:p>
            <a:pPr lvl="1"/>
            <a:endParaRPr lang="en-US" sz="22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02087"/>
          </a:xfrm>
        </p:spPr>
        <p:txBody>
          <a:bodyPr>
            <a:noAutofit/>
          </a:bodyPr>
          <a:lstStyle/>
          <a:p>
            <a:pPr lvl="1" indent="-342900"/>
            <a:r>
              <a:rPr lang="en-US" sz="2800" b="1" dirty="0" smtClean="0">
                <a:latin typeface="Cambria" pitchFamily="18" charset="0"/>
              </a:rPr>
              <a:t>Hands-on experiments</a:t>
            </a:r>
          </a:p>
          <a:p>
            <a:pPr lvl="1" indent="-342900"/>
            <a:r>
              <a:rPr lang="en-US" sz="2800" b="1" dirty="0" smtClean="0">
                <a:latin typeface="Cambria" pitchFamily="18" charset="0"/>
              </a:rPr>
              <a:t>Interactive visualizations</a:t>
            </a:r>
          </a:p>
          <a:p>
            <a:pPr lvl="1" indent="-342900"/>
            <a:r>
              <a:rPr lang="en-US" sz="2800" b="1" dirty="0" smtClean="0">
                <a:latin typeface="Cambria" pitchFamily="18" charset="0"/>
              </a:rPr>
              <a:t>Videos</a:t>
            </a:r>
          </a:p>
          <a:p>
            <a:pPr lvl="1" indent="-342900"/>
            <a:r>
              <a:rPr lang="en-US" sz="2800" b="1" dirty="0" smtClean="0">
                <a:latin typeface="Cambria" pitchFamily="18" charset="0"/>
              </a:rPr>
              <a:t>Data and graph analysis</a:t>
            </a:r>
          </a:p>
          <a:p>
            <a:pPr lvl="1" indent="-342900"/>
            <a:r>
              <a:rPr lang="en-US" sz="2800" b="1" dirty="0" smtClean="0">
                <a:latin typeface="Cambria" pitchFamily="18" charset="0"/>
              </a:rPr>
              <a:t>Readings</a:t>
            </a:r>
          </a:p>
          <a:p>
            <a:pPr lvl="1" indent="-342900"/>
            <a:r>
              <a:rPr lang="en-US" sz="2800" b="1" dirty="0" smtClean="0">
                <a:latin typeface="Cambria" pitchFamily="18" charset="0"/>
              </a:rPr>
              <a:t>Discussions</a:t>
            </a:r>
          </a:p>
          <a:p>
            <a:pPr lvl="1" indent="-342900"/>
            <a:r>
              <a:rPr lang="en-US" sz="2800" b="1" dirty="0" smtClean="0">
                <a:latin typeface="Cambria" pitchFamily="18" charset="0"/>
              </a:rPr>
              <a:t>Case studies</a:t>
            </a:r>
            <a:endParaRPr lang="en-US" sz="2800" dirty="0" smtClean="0">
              <a:latin typeface="Cambria" pitchFamily="18" charset="0"/>
            </a:endParaRPr>
          </a:p>
          <a:p>
            <a:endParaRPr lang="en-US" dirty="0"/>
          </a:p>
        </p:txBody>
      </p:sp>
      <p:pic>
        <p:nvPicPr>
          <p:cNvPr id="6" name="Picture 5" descr="EarthLabs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4 at 2.33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583"/>
            <a:ext cx="9144000" cy="514760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72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Teacher pages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5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mbria" pitchFamily="18" charset="0"/>
              </a:rPr>
              <a:t/>
            </a:r>
            <a:br>
              <a:rPr lang="en-US" dirty="0" smtClean="0">
                <a:latin typeface="Cambria" pitchFamily="18" charset="0"/>
              </a:rPr>
            </a:br>
            <a:r>
              <a:rPr lang="en-US" dirty="0">
                <a:latin typeface="Cambria" pitchFamily="18" charset="0"/>
              </a:rPr>
              <a:t/>
            </a:r>
            <a:br>
              <a:rPr lang="en-US" dirty="0">
                <a:latin typeface="Cambria" pitchFamily="18" charset="0"/>
              </a:rPr>
            </a:br>
            <a:r>
              <a:rPr lang="en-US" dirty="0" smtClean="0">
                <a:latin typeface="Cambria" pitchFamily="18" charset="0"/>
              </a:rPr>
              <a:t> NGSS Crossing Cutting Concepts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7833"/>
            <a:ext cx="4038600" cy="3988330"/>
          </a:xfrm>
        </p:spPr>
        <p:txBody>
          <a:bodyPr/>
          <a:lstStyle/>
          <a:p>
            <a:r>
              <a:rPr lang="en-US" sz="3600" dirty="0" smtClean="0">
                <a:latin typeface="Cambria" pitchFamily="18" charset="0"/>
              </a:rPr>
              <a:t>Complex Systems </a:t>
            </a:r>
          </a:p>
          <a:p>
            <a:r>
              <a:rPr lang="en-US" sz="3600" dirty="0" smtClean="0">
                <a:latin typeface="Cambria" pitchFamily="18" charset="0"/>
              </a:rPr>
              <a:t>Causality</a:t>
            </a:r>
          </a:p>
          <a:p>
            <a:r>
              <a:rPr lang="en-US" sz="3600" dirty="0" smtClean="0">
                <a:latin typeface="Cambria" pitchFamily="18" charset="0"/>
              </a:rPr>
              <a:t>Patterns</a:t>
            </a:r>
          </a:p>
          <a:p>
            <a:r>
              <a:rPr lang="en-US" sz="3600" dirty="0" smtClean="0">
                <a:latin typeface="Cambria" pitchFamily="18" charset="0"/>
              </a:rPr>
              <a:t>Claim, evidence and argument</a:t>
            </a:r>
          </a:p>
          <a:p>
            <a:r>
              <a:rPr lang="en-US" sz="3600" smtClean="0">
                <a:latin typeface="Cambria" pitchFamily="18" charset="0"/>
              </a:rPr>
              <a:t>Scale</a:t>
            </a:r>
            <a:endParaRPr lang="en-US" sz="3600" dirty="0" smtClean="0">
              <a:latin typeface="Cambria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EarthLabs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-152400"/>
            <a:ext cx="9144000" cy="11154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083" y="2279650"/>
            <a:ext cx="3888318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36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2388</TotalTime>
  <Words>1074</Words>
  <Application>Microsoft Macintosh PowerPoint</Application>
  <PresentationFormat>On-screen Show (4:3)</PresentationFormat>
  <Paragraphs>198</Paragraphs>
  <Slides>58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PowerPoint Presentation</vt:lpstr>
      <vt:lpstr>PowerPoint Presentation</vt:lpstr>
      <vt:lpstr>What Carbon Cycle?</vt:lpstr>
      <vt:lpstr>PowerPoint Presentation</vt:lpstr>
      <vt:lpstr>PowerPoint Presentation</vt:lpstr>
      <vt:lpstr>Agenda</vt:lpstr>
      <vt:lpstr>PowerPoint Presentation</vt:lpstr>
      <vt:lpstr>Teacher pages</vt:lpstr>
      <vt:lpstr>   NGSS Crossing Cutting Concepts</vt:lpstr>
      <vt:lpstr>PowerPoint Presentation</vt:lpstr>
      <vt:lpstr>Sample NGSS alignment of  DCIs, Crosscutting Concepts and Science and Engineering Practices </vt:lpstr>
      <vt:lpstr>Crosscutting Concept: Stability and Change  Systems and Feedback</vt:lpstr>
      <vt:lpstr>PowerPoint Presentation</vt:lpstr>
      <vt:lpstr>PowerPoint Presentation</vt:lpstr>
      <vt:lpstr>LAB 1A   How do these redwood cone seeds grow into the world’s largest trees?</vt:lpstr>
      <vt:lpstr>Digging Deeper – Lab 1B Building and visualizing biomolecules and biosphere processes </vt:lpstr>
      <vt:lpstr>Lab 2:  Carbon Cycle: Where does carbon go, how does it get there, how does it change, how long does it stay?</vt:lpstr>
      <vt:lpstr>PowerPoint Presentation</vt:lpstr>
      <vt:lpstr>PowerPoint Presentation</vt:lpstr>
      <vt:lpstr>PowerPoint Presentation</vt:lpstr>
      <vt:lpstr>Connections Game:  Modeling the Behavior of Complex Systems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feedback  acts upon the original change to amplify it(reinforce) or dampen it. </vt:lpstr>
      <vt:lpstr>LAB 3- My Life as a greenhouse gas!</vt:lpstr>
      <vt:lpstr>LAB 3A Why do greenhouse gas molecules absorb infrared but oxygen and nitrogen do not?</vt:lpstr>
      <vt:lpstr>Carbon Tracker Activity : Competing claims- It’s us!    It’s not us!</vt:lpstr>
      <vt:lpstr>Keeling Curve (Lab 3B)</vt:lpstr>
      <vt:lpstr>Mauna Loa –Time series</vt:lpstr>
      <vt:lpstr>PowerPoint Presentation</vt:lpstr>
      <vt:lpstr>LAB 4   How do changes in the land affect the carbon cycle?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 5 Soil and the Carbon Cycle</vt:lpstr>
      <vt:lpstr>Soil Lab (Lab 5A)</vt:lpstr>
      <vt:lpstr>PowerPoint Presentation</vt:lpstr>
      <vt:lpstr>Lab 6 The ocean carbon cycle</vt:lpstr>
      <vt:lpstr>Lab 6 The ocean carbon cycle </vt:lpstr>
      <vt:lpstr>Phytoplankton blooms Boreal Summer</vt:lpstr>
      <vt:lpstr>PowerPoint Presentation</vt:lpstr>
      <vt:lpstr>Lab 7 Ocean Acidification </vt:lpstr>
      <vt:lpstr>Lab 7 Ocean Acidification -</vt:lpstr>
      <vt:lpstr>Lab 7 B  VirtualUrchin </vt:lpstr>
      <vt:lpstr>Balancing the carbon cycle: Finding solutions with design and technology </vt:lpstr>
      <vt:lpstr>PowerPoint Presentation</vt:lpstr>
      <vt:lpstr>What Carbon Cycle?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Candace Dunlap</dc:creator>
  <cp:lastModifiedBy>Candace Dunlap</cp:lastModifiedBy>
  <cp:revision>145</cp:revision>
  <dcterms:created xsi:type="dcterms:W3CDTF">2014-03-17T16:58:00Z</dcterms:created>
  <dcterms:modified xsi:type="dcterms:W3CDTF">2014-04-09T19:26:16Z</dcterms:modified>
</cp:coreProperties>
</file>