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0160000" cy="8775700"/>
  <p:notesSz cx="6858000" cy="9144000"/>
  <p:embeddedFontLst>
    <p:embeddedFont>
      <p:font typeface="Calibri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98" y="216"/>
      </p:cViewPr>
      <p:guideLst>
        <p:guide orient="horz" pos="2764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8A256-FA87-414A-B738-6D52F6120C70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44625" y="685800"/>
            <a:ext cx="3968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9C14E-8CF6-4A2E-A448-92D9162608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29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726157"/>
            <a:ext cx="8636000" cy="1881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72897"/>
            <a:ext cx="7112000" cy="22426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52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84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51437"/>
            <a:ext cx="2286000" cy="74877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51437"/>
            <a:ext cx="6688667" cy="748778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63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11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5639201"/>
            <a:ext cx="8636000" cy="174295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19517"/>
            <a:ext cx="8636000" cy="191968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26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047665"/>
            <a:ext cx="4487333" cy="5791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047665"/>
            <a:ext cx="4487333" cy="5791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2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964376"/>
            <a:ext cx="4489098" cy="8186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783035"/>
            <a:ext cx="4489098" cy="50561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1964376"/>
            <a:ext cx="4490861" cy="8186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783035"/>
            <a:ext cx="4490861" cy="50561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84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04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13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49403"/>
            <a:ext cx="3342570" cy="148699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49405"/>
            <a:ext cx="5679722" cy="74898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1836399"/>
            <a:ext cx="3342570" cy="60028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57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6142990"/>
            <a:ext cx="6096000" cy="7252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784125"/>
            <a:ext cx="6096000" cy="52654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6868205"/>
            <a:ext cx="6096000" cy="1029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21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9999">
              <a:schemeClr val="accent1">
                <a:lumMod val="20000"/>
                <a:lumOff val="80000"/>
              </a:schemeClr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1435"/>
            <a:ext cx="9144000" cy="1462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047665"/>
            <a:ext cx="9144000" cy="5791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8133776"/>
            <a:ext cx="2370667" cy="467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FE0C9-BD8F-497C-8332-C96FF299DF13}" type="datetimeFigureOut">
              <a:rPr lang="en-GB" smtClean="0"/>
              <a:t>09/01/2014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8133776"/>
            <a:ext cx="3217333" cy="467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8133776"/>
            <a:ext cx="2370667" cy="467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D0B0D-F3A9-407E-A6A1-74ADFC6FF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15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5957651" y="3307730"/>
            <a:ext cx="3871679" cy="381366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FAFC"/>
              </a:gs>
              <a:gs pos="100000">
                <a:srgbClr val="D8E3F0"/>
              </a:gs>
            </a:gsLst>
            <a:lin ang="18900000" scaled="1"/>
          </a:gradFill>
          <a:ln w="127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1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36000" tIns="0" rIns="36000" bIns="0" anchor="t" anchorCtr="0" upright="1">
            <a:no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n-GB" sz="1100"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06500" y="1092200"/>
            <a:ext cx="7556500" cy="107721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3200" b="1" dirty="0" smtClean="0">
                <a:solidFill>
                  <a:srgbClr val="00008B"/>
                </a:solidFill>
                <a:latin typeface="Calibri - 34"/>
              </a:rPr>
              <a:t>IB </a:t>
            </a:r>
            <a:r>
              <a:rPr lang="en-GB" sz="3200" b="1" dirty="0" smtClean="0">
                <a:solidFill>
                  <a:srgbClr val="00008B"/>
                </a:solidFill>
                <a:latin typeface="Calibri - 34"/>
              </a:rPr>
              <a:t>Biology    Enzyme Reactions</a:t>
            </a:r>
          </a:p>
          <a:p>
            <a:pPr algn="ctr"/>
            <a:r>
              <a:rPr lang="en-GB" sz="3200" b="1" dirty="0" smtClean="0">
                <a:solidFill>
                  <a:srgbClr val="00008B"/>
                </a:solidFill>
                <a:latin typeface="Calibri - 34"/>
              </a:rPr>
              <a:t>Student Review Sheet</a:t>
            </a:r>
            <a:endParaRPr lang="en-GB" sz="3200" b="1" dirty="0" smtClean="0">
              <a:solidFill>
                <a:srgbClr val="00008B"/>
              </a:solidFill>
              <a:latin typeface="Calibri - 34"/>
            </a:endParaRPr>
          </a:p>
        </p:txBody>
      </p:sp>
      <p:pic>
        <p:nvPicPr>
          <p:cNvPr id="22" name="Picture 2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22" y="7827262"/>
            <a:ext cx="6856753" cy="377012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3" name="Picture 22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139700"/>
            <a:ext cx="1900807" cy="71015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  <p:pic>
        <p:nvPicPr>
          <p:cNvPr id="2057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4"/>
          <a:stretch>
            <a:fillRect/>
          </a:stretch>
        </p:blipFill>
        <p:spPr bwMode="auto">
          <a:xfrm>
            <a:off x="6273310" y="3665299"/>
            <a:ext cx="3240360" cy="309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0" y="0"/>
            <a:ext cx="1016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21760" y="2659658"/>
            <a:ext cx="5342147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b="1" dirty="0">
                <a:solidFill>
                  <a:srgbClr val="8DB3E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Introduction</a:t>
            </a:r>
            <a:endParaRPr lang="en-GB" sz="12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 IB internal assessment (IA) there are some important components required in each experiment design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Complete the following pages for the explanations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Of each experiment.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By doing this you will have identified some of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the most important parts in a plan.</a:t>
            </a:r>
            <a:endParaRPr lang="en-GB" sz="1200" b="1" dirty="0">
              <a:solidFill>
                <a:srgbClr val="8DB3E2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43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42442" y="715442"/>
            <a:ext cx="10199136" cy="6852786"/>
            <a:chOff x="-22874" y="9728"/>
            <a:chExt cx="10199136" cy="5796567"/>
          </a:xfrm>
        </p:grpSpPr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3374422" y="2145573"/>
              <a:ext cx="3204210" cy="2331753"/>
            </a:xfrm>
            <a:prstGeom prst="roundRect">
              <a:avLst>
                <a:gd name="adj" fmla="val 11574"/>
              </a:avLst>
            </a:prstGeom>
            <a:gradFill rotWithShape="1">
              <a:gsLst>
                <a:gs pos="0">
                  <a:srgbClr val="F8FAFC"/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36000" tIns="0" rIns="3600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Experiment diagram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457200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" name="AutoShape 2"/>
            <p:cNvSpPr>
              <a:spLocks noChangeArrowheads="1"/>
            </p:cNvSpPr>
            <p:nvPr/>
          </p:nvSpPr>
          <p:spPr bwMode="auto">
            <a:xfrm>
              <a:off x="215577" y="4637260"/>
              <a:ext cx="3043021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Variables controlled  </a:t>
              </a:r>
              <a:r>
                <a:rPr lang="en-GB" sz="12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(</a:t>
              </a:r>
              <a:r>
                <a:rPr lang="en-GB" sz="12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kept </a:t>
              </a:r>
              <a:r>
                <a:rPr lang="en-GB" sz="11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constant)</a:t>
              </a:r>
              <a:endParaRPr lang="en-GB" sz="105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-22874" y="9728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GB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498645" y="35734"/>
              <a:ext cx="9136181" cy="615553"/>
            </a:xfrm>
            <a:prstGeom prst="rect">
              <a:avLst/>
            </a:prstGeom>
            <a:ln cap="rnd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1" i="0" u="none" strike="noStrike" cap="none" normalizeH="0" baseline="0" dirty="0" smtClean="0">
                  <a:ln>
                    <a:noFill/>
                  </a:ln>
                  <a:solidFill>
                    <a:srgbClr val="8DB3E2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Method A: 	Measuring the Rate of the Reaction as the experiment progresses</a:t>
              </a:r>
              <a:endPara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0" y="914400"/>
              <a:ext cx="0" cy="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8DB3E2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16262" y="194087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3171825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749158" y="792768"/>
              <a:ext cx="3070094" cy="3534951"/>
              <a:chOff x="6880200" y="792768"/>
              <a:chExt cx="2939052" cy="3534951"/>
            </a:xfrm>
          </p:grpSpPr>
          <p:sp>
            <p:nvSpPr>
              <p:cNvPr id="3" name="AutoShape 3"/>
              <p:cNvSpPr>
                <a:spLocks noChangeArrowheads="1"/>
              </p:cNvSpPr>
              <p:nvPr/>
            </p:nvSpPr>
            <p:spPr bwMode="auto">
              <a:xfrm>
                <a:off x="7688456" y="792769"/>
                <a:ext cx="2130796" cy="26796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88900" tIns="50800" rIns="88900" bIns="5080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Sketch Graph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             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pic>
            <p:nvPicPr>
              <p:cNvPr id="3075" name="Picture 2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33118" y="1365091"/>
                <a:ext cx="1701709" cy="18002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AutoShape 3"/>
              <p:cNvSpPr>
                <a:spLocks noChangeArrowheads="1"/>
              </p:cNvSpPr>
              <p:nvPr/>
            </p:nvSpPr>
            <p:spPr bwMode="auto">
              <a:xfrm>
                <a:off x="6880200" y="792768"/>
                <a:ext cx="697816" cy="2679665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vert270" wrap="square" lIns="36000" tIns="0" rIns="36000" bIns="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 dirty="0" smtClean="0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Dependent Variable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2" name="AutoShape 3"/>
              <p:cNvSpPr>
                <a:spLocks noChangeArrowheads="1"/>
              </p:cNvSpPr>
              <p:nvPr/>
            </p:nvSpPr>
            <p:spPr bwMode="auto">
              <a:xfrm>
                <a:off x="6880200" y="3595762"/>
                <a:ext cx="2939052" cy="7319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36000" tIns="0" rIns="36000" bIns="0" anchor="t" anchorCtr="0" upright="1">
                <a:noAutofit/>
              </a:bodyPr>
              <a:lstStyle/>
              <a:p>
                <a:pPr algn="r">
                  <a:lnSpc>
                    <a:spcPct val="115000"/>
                  </a:lnSpc>
                  <a:spcAft>
                    <a:spcPts val="1000"/>
                  </a:spcAft>
                </a:pPr>
                <a:endPara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endParaRPr>
              </a:p>
              <a:p>
                <a:pPr algn="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 dirty="0" smtClean="0">
                    <a:solidFill>
                      <a:srgbClr val="8DB3E2"/>
                    </a:solidFill>
                    <a:latin typeface="Calibri"/>
                    <a:ea typeface="Times New Roman"/>
                    <a:cs typeface="Calibri"/>
                  </a:rPr>
                  <a:t>Ind</a:t>
                </a:r>
                <a:r>
                  <a:rPr lang="en-GB" sz="1600" b="1" dirty="0" smtClean="0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ependent Variable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14" name="AutoShape 2"/>
            <p:cNvSpPr>
              <a:spLocks noChangeArrowheads="1"/>
            </p:cNvSpPr>
            <p:nvPr/>
          </p:nvSpPr>
          <p:spPr bwMode="auto">
            <a:xfrm>
              <a:off x="6749158" y="4627802"/>
              <a:ext cx="3227386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Range of the independent </a:t>
              </a:r>
              <a:r>
                <a:rPr lang="en-GB" sz="14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variable</a:t>
              </a:r>
              <a:endParaRPr lang="en-GB" sz="1400" b="1" dirty="0" smtClean="0">
                <a:solidFill>
                  <a:srgbClr val="8DB3E2"/>
                </a:solidFill>
                <a:latin typeface="Calibri"/>
                <a:ea typeface="Times New Roman"/>
                <a:cs typeface="Calibri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Actual Values</a:t>
              </a:r>
              <a:endParaRPr lang="en-GB" sz="1600" b="1" dirty="0">
                <a:solidFill>
                  <a:srgbClr val="8DB3E2"/>
                </a:solidFill>
                <a:latin typeface="Calibri"/>
                <a:ea typeface="Times New Roman"/>
                <a:cs typeface="Calibri"/>
              </a:endParaRPr>
            </a:p>
          </p:txBody>
        </p:sp>
        <p:sp>
          <p:nvSpPr>
            <p:cNvPr id="15" name="AutoShape 2"/>
            <p:cNvSpPr>
              <a:spLocks noChangeArrowheads="1"/>
            </p:cNvSpPr>
            <p:nvPr/>
          </p:nvSpPr>
          <p:spPr bwMode="auto">
            <a:xfrm>
              <a:off x="215578" y="720758"/>
              <a:ext cx="2880320" cy="2350331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Method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6" name="AutoShape 2"/>
            <p:cNvSpPr>
              <a:spLocks noChangeArrowheads="1"/>
            </p:cNvSpPr>
            <p:nvPr/>
          </p:nvSpPr>
          <p:spPr bwMode="auto">
            <a:xfrm>
              <a:off x="235160" y="3290823"/>
              <a:ext cx="3044640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How many repeats?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3374422" y="4637260"/>
              <a:ext cx="3204210" cy="115957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Safety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9" name="AutoShape 2"/>
            <p:cNvSpPr>
              <a:spLocks noChangeArrowheads="1"/>
            </p:cNvSpPr>
            <p:nvPr/>
          </p:nvSpPr>
          <p:spPr bwMode="auto">
            <a:xfrm>
              <a:off x="3374422" y="780572"/>
              <a:ext cx="3204210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Hypothesis?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</p:grpSp>
      <p:sp>
        <p:nvSpPr>
          <p:cNvPr id="22" name="AutoShape 2"/>
          <p:cNvSpPr>
            <a:spLocks noChangeArrowheads="1"/>
          </p:cNvSpPr>
          <p:nvPr/>
        </p:nvSpPr>
        <p:spPr bwMode="auto">
          <a:xfrm>
            <a:off x="199610" y="7772226"/>
            <a:ext cx="9741383" cy="55903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8E3F0">
                  <a:gamma/>
                  <a:tint val="20000"/>
                  <a:invGamma/>
                </a:srgbClr>
              </a:gs>
              <a:gs pos="100000">
                <a:srgbClr val="D8E3F0"/>
              </a:gs>
            </a:gsLst>
            <a:lin ang="18900000" scaled="1"/>
          </a:gradFill>
          <a:ln w="127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1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 smtClean="0">
                <a:solidFill>
                  <a:srgbClr val="8DB3E2"/>
                </a:solidFill>
                <a:latin typeface="Calibri"/>
                <a:ea typeface="Times New Roman"/>
                <a:cs typeface="Calibri"/>
              </a:rPr>
              <a:t>Tips for Perfection?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443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58424" y="931466"/>
            <a:ext cx="10199136" cy="6852786"/>
            <a:chOff x="-22874" y="9728"/>
            <a:chExt cx="10199136" cy="5796567"/>
          </a:xfrm>
        </p:grpSpPr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3374422" y="2145573"/>
              <a:ext cx="3204210" cy="2331753"/>
            </a:xfrm>
            <a:prstGeom prst="roundRect">
              <a:avLst>
                <a:gd name="adj" fmla="val 11574"/>
              </a:avLst>
            </a:prstGeom>
            <a:gradFill rotWithShape="1">
              <a:gsLst>
                <a:gs pos="0">
                  <a:srgbClr val="F8FAFC"/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36000" tIns="0" rIns="3600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Experiment diagram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457200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" name="AutoShape 2"/>
            <p:cNvSpPr>
              <a:spLocks noChangeArrowheads="1"/>
            </p:cNvSpPr>
            <p:nvPr/>
          </p:nvSpPr>
          <p:spPr bwMode="auto">
            <a:xfrm>
              <a:off x="215577" y="4637260"/>
              <a:ext cx="3043021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Variables controlled  </a:t>
              </a:r>
              <a:r>
                <a:rPr lang="en-GB" sz="12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(</a:t>
              </a:r>
              <a:r>
                <a:rPr lang="en-GB" sz="12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kept </a:t>
              </a:r>
              <a:r>
                <a:rPr lang="en-GB" sz="11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constant)</a:t>
              </a:r>
              <a:endParaRPr lang="en-GB" sz="105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-22874" y="9728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GB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528171" y="89477"/>
              <a:ext cx="9136181" cy="557126"/>
            </a:xfrm>
            <a:prstGeom prst="rect">
              <a:avLst/>
            </a:prstGeom>
            <a:ln cap="rnd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>
                  <a:solidFill>
                    <a:srgbClr val="8DB3E2"/>
                  </a:solidFill>
                  <a:ea typeface="Times New Roman"/>
                  <a:cs typeface="Calibri"/>
                </a:rPr>
                <a:t>Method B: </a:t>
              </a:r>
              <a:r>
                <a:rPr lang="en-GB" sz="1600" b="1" dirty="0" smtClean="0">
                  <a:solidFill>
                    <a:srgbClr val="8DB3E2"/>
                  </a:solidFill>
                  <a:ea typeface="Times New Roman"/>
                  <a:cs typeface="Calibri"/>
                </a:rPr>
                <a:t>	Measuring </a:t>
              </a:r>
              <a:r>
                <a:rPr lang="en-GB" sz="1600" b="1" dirty="0">
                  <a:solidFill>
                    <a:srgbClr val="8DB3E2"/>
                  </a:solidFill>
                  <a:ea typeface="Times New Roman"/>
                  <a:cs typeface="Calibri"/>
                </a:rPr>
                <a:t>the Rate with different concentrations of substrate (Hydrogen Peroxide</a:t>
              </a:r>
              <a:r>
                <a:rPr lang="en-GB" sz="1600" b="1" dirty="0" smtClean="0">
                  <a:solidFill>
                    <a:srgbClr val="8DB3E2"/>
                  </a:solidFill>
                  <a:ea typeface="Times New Roman"/>
                  <a:cs typeface="Calibri"/>
                </a:rPr>
                <a:t>)</a:t>
              </a:r>
              <a:br>
                <a:rPr lang="en-GB" sz="1600" b="1" dirty="0" smtClean="0">
                  <a:solidFill>
                    <a:srgbClr val="8DB3E2"/>
                  </a:solidFill>
                  <a:ea typeface="Times New Roman"/>
                  <a:cs typeface="Calibri"/>
                </a:rPr>
              </a:br>
              <a:r>
                <a:rPr lang="en-GB" sz="1600" b="1" dirty="0" smtClean="0">
                  <a:solidFill>
                    <a:srgbClr val="8DB3E2"/>
                  </a:solidFill>
                  <a:ea typeface="Times New Roman"/>
                  <a:cs typeface="Calibri"/>
                </a:rPr>
                <a:t> </a:t>
              </a:r>
              <a:endParaRPr lang="en-GB" sz="1100" dirty="0">
                <a:ea typeface="Calibri"/>
                <a:cs typeface="Times New Roman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0" y="914400"/>
              <a:ext cx="0" cy="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8DB3E2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16262" y="194087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3171825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749158" y="792768"/>
              <a:ext cx="3070094" cy="3534951"/>
              <a:chOff x="6880200" y="792768"/>
              <a:chExt cx="2939052" cy="3534951"/>
            </a:xfrm>
          </p:grpSpPr>
          <p:sp>
            <p:nvSpPr>
              <p:cNvPr id="3" name="AutoShape 3"/>
              <p:cNvSpPr>
                <a:spLocks noChangeArrowheads="1"/>
              </p:cNvSpPr>
              <p:nvPr/>
            </p:nvSpPr>
            <p:spPr bwMode="auto">
              <a:xfrm>
                <a:off x="7688456" y="792769"/>
                <a:ext cx="2130796" cy="26796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88900" tIns="50800" rIns="88900" bIns="5080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Sketch Graph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             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pic>
            <p:nvPicPr>
              <p:cNvPr id="3075" name="Picture 2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33118" y="1365091"/>
                <a:ext cx="1701709" cy="18002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AutoShape 3"/>
              <p:cNvSpPr>
                <a:spLocks noChangeArrowheads="1"/>
              </p:cNvSpPr>
              <p:nvPr/>
            </p:nvSpPr>
            <p:spPr bwMode="auto">
              <a:xfrm>
                <a:off x="6880200" y="792768"/>
                <a:ext cx="697816" cy="2679665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vert270" wrap="square" lIns="36000" tIns="0" rIns="36000" bIns="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 dirty="0" smtClean="0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Dependent Variable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2" name="AutoShape 3"/>
              <p:cNvSpPr>
                <a:spLocks noChangeArrowheads="1"/>
              </p:cNvSpPr>
              <p:nvPr/>
            </p:nvSpPr>
            <p:spPr bwMode="auto">
              <a:xfrm>
                <a:off x="6880200" y="3595762"/>
                <a:ext cx="2939052" cy="7319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36000" tIns="0" rIns="36000" bIns="0" anchor="t" anchorCtr="0" upright="1">
                <a:noAutofit/>
              </a:bodyPr>
              <a:lstStyle/>
              <a:p>
                <a:pPr algn="r">
                  <a:lnSpc>
                    <a:spcPct val="115000"/>
                  </a:lnSpc>
                  <a:spcAft>
                    <a:spcPts val="1000"/>
                  </a:spcAft>
                </a:pPr>
                <a:endPara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endParaRPr>
              </a:p>
              <a:p>
                <a:pPr algn="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 dirty="0" smtClean="0">
                    <a:solidFill>
                      <a:srgbClr val="8DB3E2"/>
                    </a:solidFill>
                    <a:latin typeface="Calibri"/>
                    <a:ea typeface="Times New Roman"/>
                    <a:cs typeface="Calibri"/>
                  </a:rPr>
                  <a:t>Ind</a:t>
                </a:r>
                <a:r>
                  <a:rPr lang="en-GB" sz="1600" b="1" dirty="0" smtClean="0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ependent Variable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14" name="AutoShape 2"/>
            <p:cNvSpPr>
              <a:spLocks noChangeArrowheads="1"/>
            </p:cNvSpPr>
            <p:nvPr/>
          </p:nvSpPr>
          <p:spPr bwMode="auto">
            <a:xfrm>
              <a:off x="6749158" y="4627802"/>
              <a:ext cx="3227386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Range of the independent </a:t>
              </a:r>
              <a:r>
                <a:rPr lang="en-GB" sz="14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variable</a:t>
              </a:r>
              <a:endParaRPr lang="en-GB" sz="1400" b="1" dirty="0" smtClean="0">
                <a:solidFill>
                  <a:srgbClr val="8DB3E2"/>
                </a:solidFill>
                <a:latin typeface="Calibri"/>
                <a:ea typeface="Times New Roman"/>
                <a:cs typeface="Calibri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Actual Values</a:t>
              </a:r>
              <a:endParaRPr lang="en-GB" sz="1600" b="1" dirty="0">
                <a:solidFill>
                  <a:srgbClr val="8DB3E2"/>
                </a:solidFill>
                <a:latin typeface="Calibri"/>
                <a:ea typeface="Times New Roman"/>
                <a:cs typeface="Calibri"/>
              </a:endParaRPr>
            </a:p>
          </p:txBody>
        </p:sp>
        <p:sp>
          <p:nvSpPr>
            <p:cNvPr id="15" name="AutoShape 2"/>
            <p:cNvSpPr>
              <a:spLocks noChangeArrowheads="1"/>
            </p:cNvSpPr>
            <p:nvPr/>
          </p:nvSpPr>
          <p:spPr bwMode="auto">
            <a:xfrm>
              <a:off x="215578" y="720758"/>
              <a:ext cx="2880320" cy="2350331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Method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6" name="AutoShape 2"/>
            <p:cNvSpPr>
              <a:spLocks noChangeArrowheads="1"/>
            </p:cNvSpPr>
            <p:nvPr/>
          </p:nvSpPr>
          <p:spPr bwMode="auto">
            <a:xfrm>
              <a:off x="235160" y="3290823"/>
              <a:ext cx="3044640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How many repeats?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3374422" y="4637260"/>
              <a:ext cx="3204210" cy="115957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Safety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9" name="AutoShape 2"/>
            <p:cNvSpPr>
              <a:spLocks noChangeArrowheads="1"/>
            </p:cNvSpPr>
            <p:nvPr/>
          </p:nvSpPr>
          <p:spPr bwMode="auto">
            <a:xfrm>
              <a:off x="3374422" y="780572"/>
              <a:ext cx="3204210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Hypothesis?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</p:grp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199610" y="7916241"/>
            <a:ext cx="9741383" cy="55903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8E3F0">
                  <a:gamma/>
                  <a:tint val="20000"/>
                  <a:invGamma/>
                </a:srgbClr>
              </a:gs>
              <a:gs pos="100000">
                <a:srgbClr val="D8E3F0"/>
              </a:gs>
            </a:gsLst>
            <a:lin ang="18900000" scaled="1"/>
          </a:gradFill>
          <a:ln w="127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1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 smtClean="0">
                <a:solidFill>
                  <a:srgbClr val="8DB3E2"/>
                </a:solidFill>
                <a:latin typeface="Calibri"/>
                <a:ea typeface="Times New Roman"/>
                <a:cs typeface="Calibri"/>
              </a:rPr>
              <a:t>Tips for Perfection?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489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42442" y="787450"/>
            <a:ext cx="10199136" cy="6852786"/>
            <a:chOff x="-22874" y="9728"/>
            <a:chExt cx="10199136" cy="5796567"/>
          </a:xfrm>
        </p:grpSpPr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3374422" y="2145573"/>
              <a:ext cx="3204210" cy="2331753"/>
            </a:xfrm>
            <a:prstGeom prst="roundRect">
              <a:avLst>
                <a:gd name="adj" fmla="val 11574"/>
              </a:avLst>
            </a:prstGeom>
            <a:gradFill rotWithShape="1">
              <a:gsLst>
                <a:gs pos="0">
                  <a:srgbClr val="F8FAFC"/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36000" tIns="0" rIns="3600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Experiment diagram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457200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" name="AutoShape 2"/>
            <p:cNvSpPr>
              <a:spLocks noChangeArrowheads="1"/>
            </p:cNvSpPr>
            <p:nvPr/>
          </p:nvSpPr>
          <p:spPr bwMode="auto">
            <a:xfrm>
              <a:off x="215577" y="4637260"/>
              <a:ext cx="3043021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Variables controlled  </a:t>
              </a:r>
              <a:r>
                <a:rPr lang="en-GB" sz="12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(</a:t>
              </a:r>
              <a:r>
                <a:rPr lang="en-GB" sz="12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kept </a:t>
              </a:r>
              <a:r>
                <a:rPr lang="en-GB" sz="11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constant)</a:t>
              </a:r>
              <a:endParaRPr lang="en-GB" sz="105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-22874" y="9728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GB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498645" y="83173"/>
              <a:ext cx="9136181" cy="520678"/>
            </a:xfrm>
            <a:prstGeom prst="rect">
              <a:avLst/>
            </a:prstGeom>
            <a:ln cap="rnd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Method C: </a:t>
              </a:r>
              <a:r>
                <a:rPr lang="en-GB" sz="1600" b="1" dirty="0" smtClean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Measuring </a:t>
              </a:r>
              <a:r>
                <a:rPr lang="en-GB" sz="1600" b="1" dirty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the Rate with different pH of </a:t>
              </a:r>
              <a:r>
                <a:rPr lang="en-GB" sz="1600" b="1" dirty="0" smtClean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solution</a:t>
              </a:r>
              <a:br>
                <a:rPr lang="en-GB" sz="1600" b="1" dirty="0" smtClean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</a:b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0" y="914400"/>
              <a:ext cx="0" cy="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8DB3E2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16262" y="194087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3171825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749158" y="792768"/>
              <a:ext cx="3070094" cy="3534951"/>
              <a:chOff x="6880200" y="792768"/>
              <a:chExt cx="2939052" cy="3534951"/>
            </a:xfrm>
          </p:grpSpPr>
          <p:sp>
            <p:nvSpPr>
              <p:cNvPr id="3" name="AutoShape 3"/>
              <p:cNvSpPr>
                <a:spLocks noChangeArrowheads="1"/>
              </p:cNvSpPr>
              <p:nvPr/>
            </p:nvSpPr>
            <p:spPr bwMode="auto">
              <a:xfrm>
                <a:off x="7688456" y="792769"/>
                <a:ext cx="2130796" cy="26796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88900" tIns="50800" rIns="88900" bIns="5080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Sketch Graph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             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pic>
            <p:nvPicPr>
              <p:cNvPr id="3075" name="Picture 2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33118" y="1365091"/>
                <a:ext cx="1701709" cy="18002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AutoShape 3"/>
              <p:cNvSpPr>
                <a:spLocks noChangeArrowheads="1"/>
              </p:cNvSpPr>
              <p:nvPr/>
            </p:nvSpPr>
            <p:spPr bwMode="auto">
              <a:xfrm>
                <a:off x="6880200" y="792768"/>
                <a:ext cx="697816" cy="2679665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vert270" wrap="square" lIns="36000" tIns="0" rIns="36000" bIns="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 dirty="0" smtClean="0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Dependent Variable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2" name="AutoShape 3"/>
              <p:cNvSpPr>
                <a:spLocks noChangeArrowheads="1"/>
              </p:cNvSpPr>
              <p:nvPr/>
            </p:nvSpPr>
            <p:spPr bwMode="auto">
              <a:xfrm>
                <a:off x="6880200" y="3595762"/>
                <a:ext cx="2939052" cy="7319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36000" tIns="0" rIns="36000" bIns="0" anchor="t" anchorCtr="0" upright="1">
                <a:noAutofit/>
              </a:bodyPr>
              <a:lstStyle/>
              <a:p>
                <a:pPr algn="r">
                  <a:lnSpc>
                    <a:spcPct val="115000"/>
                  </a:lnSpc>
                  <a:spcAft>
                    <a:spcPts val="1000"/>
                  </a:spcAft>
                </a:pPr>
                <a:endPara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endParaRPr>
              </a:p>
              <a:p>
                <a:pPr algn="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 dirty="0" smtClean="0">
                    <a:solidFill>
                      <a:srgbClr val="8DB3E2"/>
                    </a:solidFill>
                    <a:latin typeface="Calibri"/>
                    <a:ea typeface="Times New Roman"/>
                    <a:cs typeface="Calibri"/>
                  </a:rPr>
                  <a:t>Ind</a:t>
                </a:r>
                <a:r>
                  <a:rPr lang="en-GB" sz="1600" b="1" dirty="0" smtClean="0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ependent Variable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14" name="AutoShape 2"/>
            <p:cNvSpPr>
              <a:spLocks noChangeArrowheads="1"/>
            </p:cNvSpPr>
            <p:nvPr/>
          </p:nvSpPr>
          <p:spPr bwMode="auto">
            <a:xfrm>
              <a:off x="6749158" y="4627802"/>
              <a:ext cx="3227386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Range of the independent </a:t>
              </a:r>
              <a:r>
                <a:rPr lang="en-GB" sz="14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variable</a:t>
              </a:r>
              <a:endParaRPr lang="en-GB" sz="1400" b="1" dirty="0" smtClean="0">
                <a:solidFill>
                  <a:srgbClr val="8DB3E2"/>
                </a:solidFill>
                <a:latin typeface="Calibri"/>
                <a:ea typeface="Times New Roman"/>
                <a:cs typeface="Calibri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Actual Values</a:t>
              </a:r>
              <a:endParaRPr lang="en-GB" sz="1600" b="1" dirty="0">
                <a:solidFill>
                  <a:srgbClr val="8DB3E2"/>
                </a:solidFill>
                <a:latin typeface="Calibri"/>
                <a:ea typeface="Times New Roman"/>
                <a:cs typeface="Calibri"/>
              </a:endParaRPr>
            </a:p>
          </p:txBody>
        </p:sp>
        <p:sp>
          <p:nvSpPr>
            <p:cNvPr id="15" name="AutoShape 2"/>
            <p:cNvSpPr>
              <a:spLocks noChangeArrowheads="1"/>
            </p:cNvSpPr>
            <p:nvPr/>
          </p:nvSpPr>
          <p:spPr bwMode="auto">
            <a:xfrm>
              <a:off x="215578" y="720758"/>
              <a:ext cx="2880320" cy="2350331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Method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6" name="AutoShape 2"/>
            <p:cNvSpPr>
              <a:spLocks noChangeArrowheads="1"/>
            </p:cNvSpPr>
            <p:nvPr/>
          </p:nvSpPr>
          <p:spPr bwMode="auto">
            <a:xfrm>
              <a:off x="235160" y="3290823"/>
              <a:ext cx="3044640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How many repeats?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3374422" y="4637260"/>
              <a:ext cx="3204210" cy="115957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Safety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9" name="AutoShape 2"/>
            <p:cNvSpPr>
              <a:spLocks noChangeArrowheads="1"/>
            </p:cNvSpPr>
            <p:nvPr/>
          </p:nvSpPr>
          <p:spPr bwMode="auto">
            <a:xfrm>
              <a:off x="3374422" y="780572"/>
              <a:ext cx="3204210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Hypothesis?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</p:grpSp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199610" y="7772226"/>
            <a:ext cx="9741383" cy="55903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8E3F0">
                  <a:gamma/>
                  <a:tint val="20000"/>
                  <a:invGamma/>
                </a:srgbClr>
              </a:gs>
              <a:gs pos="100000">
                <a:srgbClr val="D8E3F0"/>
              </a:gs>
            </a:gsLst>
            <a:lin ang="18900000" scaled="1"/>
          </a:gradFill>
          <a:ln w="127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1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 smtClean="0">
                <a:solidFill>
                  <a:srgbClr val="8DB3E2"/>
                </a:solidFill>
                <a:latin typeface="Calibri"/>
                <a:ea typeface="Times New Roman"/>
                <a:cs typeface="Calibri"/>
              </a:rPr>
              <a:t>Tips for Perfection?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489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42442" y="859458"/>
            <a:ext cx="10199136" cy="6852786"/>
            <a:chOff x="-22874" y="9728"/>
            <a:chExt cx="10199136" cy="5796567"/>
          </a:xfrm>
        </p:grpSpPr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3374422" y="2145573"/>
              <a:ext cx="3204210" cy="2331753"/>
            </a:xfrm>
            <a:prstGeom prst="roundRect">
              <a:avLst>
                <a:gd name="adj" fmla="val 11574"/>
              </a:avLst>
            </a:prstGeom>
            <a:gradFill rotWithShape="1">
              <a:gsLst>
                <a:gs pos="0">
                  <a:srgbClr val="F8FAFC"/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36000" tIns="0" rIns="36000" bIns="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Experiment diagram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457200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Calibri"/>
                </a:rPr>
                <a:t> 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" name="AutoShape 2"/>
            <p:cNvSpPr>
              <a:spLocks noChangeArrowheads="1"/>
            </p:cNvSpPr>
            <p:nvPr/>
          </p:nvSpPr>
          <p:spPr bwMode="auto">
            <a:xfrm>
              <a:off x="215577" y="4637260"/>
              <a:ext cx="3043021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Variables controlled  </a:t>
              </a:r>
              <a:r>
                <a:rPr lang="en-GB" sz="12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(</a:t>
              </a:r>
              <a:r>
                <a:rPr lang="en-GB" sz="12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kept </a:t>
              </a:r>
              <a:r>
                <a:rPr lang="en-GB" sz="1100" b="1" dirty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constant)</a:t>
              </a:r>
              <a:endParaRPr lang="en-GB" sz="105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-22874" y="9728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en-GB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587725" y="83173"/>
              <a:ext cx="9136181" cy="520678"/>
            </a:xfrm>
            <a:prstGeom prst="rect">
              <a:avLst/>
            </a:prstGeom>
            <a:ln cap="rnd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600" b="1" dirty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Method D: </a:t>
              </a:r>
              <a:r>
                <a:rPr lang="en-GB" sz="1600" b="1" dirty="0" smtClean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	Measuring </a:t>
              </a:r>
              <a:r>
                <a:rPr lang="en-GB" sz="1600" b="1" dirty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the Rate at different </a:t>
              </a:r>
              <a:r>
                <a:rPr lang="en-GB" sz="1600" b="1" dirty="0" smtClean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temperatures</a:t>
              </a:r>
              <a:br>
                <a:rPr lang="en-GB" sz="1600" b="1" dirty="0" smtClean="0">
                  <a:solidFill>
                    <a:srgbClr val="8DB3E2"/>
                  </a:solidFill>
                  <a:latin typeface="Calibri" pitchFamily="34" charset="0"/>
                  <a:ea typeface="Times New Roman" pitchFamily="18" charset="0"/>
                  <a:cs typeface="Calibri" pitchFamily="34" charset="0"/>
                </a:rPr>
              </a:br>
              <a:endPara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0" y="914400"/>
              <a:ext cx="0" cy="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rgbClr val="8DB3E2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       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16262" y="194087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3171825"/>
              <a:ext cx="101600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6749158" y="792768"/>
              <a:ext cx="3070094" cy="3534951"/>
              <a:chOff x="6880200" y="792768"/>
              <a:chExt cx="2939052" cy="3534951"/>
            </a:xfrm>
          </p:grpSpPr>
          <p:sp>
            <p:nvSpPr>
              <p:cNvPr id="3" name="AutoShape 3"/>
              <p:cNvSpPr>
                <a:spLocks noChangeArrowheads="1"/>
              </p:cNvSpPr>
              <p:nvPr/>
            </p:nvSpPr>
            <p:spPr bwMode="auto">
              <a:xfrm>
                <a:off x="7688456" y="792769"/>
                <a:ext cx="2130796" cy="26796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88900" tIns="50800" rIns="88900" bIns="5080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Sketch Graph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             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pic>
            <p:nvPicPr>
              <p:cNvPr id="3075" name="Picture 27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33118" y="1365091"/>
                <a:ext cx="1701709" cy="18002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AutoShape 3"/>
              <p:cNvSpPr>
                <a:spLocks noChangeArrowheads="1"/>
              </p:cNvSpPr>
              <p:nvPr/>
            </p:nvSpPr>
            <p:spPr bwMode="auto">
              <a:xfrm>
                <a:off x="6880200" y="792768"/>
                <a:ext cx="697816" cy="2679665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vert270" wrap="square" lIns="36000" tIns="0" rIns="36000" bIns="0" anchor="t" anchorCtr="0" upright="1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 dirty="0" smtClean="0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Dependent Variable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2" name="AutoShape 3"/>
              <p:cNvSpPr>
                <a:spLocks noChangeArrowheads="1"/>
              </p:cNvSpPr>
              <p:nvPr/>
            </p:nvSpPr>
            <p:spPr bwMode="auto">
              <a:xfrm>
                <a:off x="6880200" y="3595762"/>
                <a:ext cx="2939052" cy="7319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F8FAFC"/>
                  </a:gs>
                  <a:gs pos="100000">
                    <a:srgbClr val="D8E3F0"/>
                  </a:gs>
                </a:gsLst>
                <a:lin ang="18900000" scaled="1"/>
              </a:gradFill>
              <a:ln w="12700">
                <a:solidFill>
                  <a:schemeClr val="accent1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ffectLst>
                <a:outerShdw dist="28398" dir="3806097" algn="ctr" rotWithShape="0">
                  <a:schemeClr val="accent1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36000" tIns="0" rIns="36000" bIns="0" anchor="t" anchorCtr="0" upright="1">
                <a:noAutofit/>
              </a:bodyPr>
              <a:lstStyle/>
              <a:p>
                <a:pPr algn="r">
                  <a:lnSpc>
                    <a:spcPct val="115000"/>
                  </a:lnSpc>
                  <a:spcAft>
                    <a:spcPts val="1000"/>
                  </a:spcAft>
                </a:pPr>
                <a:endPara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endParaRPr>
              </a:p>
              <a:p>
                <a:pPr algn="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600" b="1" dirty="0" smtClean="0">
                    <a:solidFill>
                      <a:srgbClr val="8DB3E2"/>
                    </a:solidFill>
                    <a:latin typeface="Calibri"/>
                    <a:ea typeface="Times New Roman"/>
                    <a:cs typeface="Calibri"/>
                  </a:rPr>
                  <a:t>Ind</a:t>
                </a:r>
                <a:r>
                  <a:rPr lang="en-GB" sz="1600" b="1" dirty="0" smtClean="0">
                    <a:solidFill>
                      <a:srgbClr val="8DB3E2"/>
                    </a:solidFill>
                    <a:effectLst/>
                    <a:latin typeface="Calibri"/>
                    <a:ea typeface="Times New Roman"/>
                    <a:cs typeface="Calibri"/>
                  </a:rPr>
                  <a:t>ependent Variable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effectLst/>
                    <a:latin typeface="Calibri"/>
                    <a:ea typeface="Calibri"/>
                    <a:cs typeface="Calibri"/>
                  </a:rPr>
                  <a:t> </a:t>
                </a:r>
                <a:endParaRPr lang="en-GB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14" name="AutoShape 2"/>
            <p:cNvSpPr>
              <a:spLocks noChangeArrowheads="1"/>
            </p:cNvSpPr>
            <p:nvPr/>
          </p:nvSpPr>
          <p:spPr bwMode="auto">
            <a:xfrm>
              <a:off x="6749158" y="4627802"/>
              <a:ext cx="3227386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Range of the independent </a:t>
              </a:r>
              <a:r>
                <a:rPr lang="en-GB" sz="14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variable</a:t>
              </a:r>
              <a:endParaRPr lang="en-GB" sz="1400" b="1" dirty="0" smtClean="0">
                <a:solidFill>
                  <a:srgbClr val="8DB3E2"/>
                </a:solidFill>
                <a:latin typeface="Calibri"/>
                <a:ea typeface="Times New Roman"/>
                <a:cs typeface="Calibri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Actual Values</a:t>
              </a:r>
              <a:endParaRPr lang="en-GB" sz="1600" b="1" dirty="0">
                <a:solidFill>
                  <a:srgbClr val="8DB3E2"/>
                </a:solidFill>
                <a:latin typeface="Calibri"/>
                <a:ea typeface="Times New Roman"/>
                <a:cs typeface="Calibri"/>
              </a:endParaRPr>
            </a:p>
          </p:txBody>
        </p:sp>
        <p:sp>
          <p:nvSpPr>
            <p:cNvPr id="15" name="AutoShape 2"/>
            <p:cNvSpPr>
              <a:spLocks noChangeArrowheads="1"/>
            </p:cNvSpPr>
            <p:nvPr/>
          </p:nvSpPr>
          <p:spPr bwMode="auto">
            <a:xfrm>
              <a:off x="215578" y="720758"/>
              <a:ext cx="2880320" cy="2350331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Method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6" name="AutoShape 2"/>
            <p:cNvSpPr>
              <a:spLocks noChangeArrowheads="1"/>
            </p:cNvSpPr>
            <p:nvPr/>
          </p:nvSpPr>
          <p:spPr bwMode="auto">
            <a:xfrm>
              <a:off x="235160" y="3290823"/>
              <a:ext cx="3044640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How many repeats?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3374422" y="4637260"/>
              <a:ext cx="3204210" cy="1159577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effectLst/>
                  <a:latin typeface="Calibri"/>
                  <a:ea typeface="Times New Roman"/>
                  <a:cs typeface="Calibri"/>
                </a:rPr>
                <a:t>Safety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19" name="AutoShape 2"/>
            <p:cNvSpPr>
              <a:spLocks noChangeArrowheads="1"/>
            </p:cNvSpPr>
            <p:nvPr/>
          </p:nvSpPr>
          <p:spPr bwMode="auto">
            <a:xfrm>
              <a:off x="3374422" y="780572"/>
              <a:ext cx="3204210" cy="11690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D8E3F0">
                    <a:gamma/>
                    <a:tint val="20000"/>
                    <a:invGamma/>
                  </a:srgbClr>
                </a:gs>
                <a:gs pos="100000">
                  <a:srgbClr val="D8E3F0"/>
                </a:gs>
              </a:gsLst>
              <a:lin ang="18900000" scaled="1"/>
            </a:gradFill>
            <a:ln w="12700">
              <a:solidFill>
                <a:schemeClr val="accent1">
                  <a:lumMod val="60000"/>
                  <a:lumOff val="40000"/>
                </a:schemeClr>
              </a:solidFill>
              <a:round/>
              <a:headEnd/>
              <a:tailEnd/>
            </a:ln>
            <a:effectLst>
              <a:outerShdw dist="28398" dir="3806097" algn="ctr" rotWithShape="0">
                <a:schemeClr val="accent1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600" b="1" dirty="0" smtClean="0">
                  <a:solidFill>
                    <a:srgbClr val="8DB3E2"/>
                  </a:solidFill>
                  <a:latin typeface="Calibri"/>
                  <a:ea typeface="Times New Roman"/>
                  <a:cs typeface="Calibri"/>
                </a:rPr>
                <a:t>Hypothesis?</a:t>
              </a:r>
              <a:endParaRPr lang="en-GB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effectLst/>
                  <a:latin typeface="Calibri"/>
                  <a:ea typeface="Calibri"/>
                  <a:cs typeface="Times New Roman"/>
                </a:rPr>
                <a:t> </a:t>
              </a:r>
            </a:p>
          </p:txBody>
        </p:sp>
      </p:grpSp>
      <p:sp>
        <p:nvSpPr>
          <p:cNvPr id="21" name="AutoShape 2"/>
          <p:cNvSpPr>
            <a:spLocks noChangeArrowheads="1"/>
          </p:cNvSpPr>
          <p:nvPr/>
        </p:nvSpPr>
        <p:spPr bwMode="auto">
          <a:xfrm>
            <a:off x="199610" y="7772226"/>
            <a:ext cx="9741383" cy="55903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D8E3F0">
                  <a:gamma/>
                  <a:tint val="20000"/>
                  <a:invGamma/>
                </a:srgbClr>
              </a:gs>
              <a:gs pos="100000">
                <a:srgbClr val="D8E3F0"/>
              </a:gs>
            </a:gsLst>
            <a:lin ang="18900000" scaled="1"/>
          </a:gradFill>
          <a:ln w="1270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>
            <a:outerShdw dist="28398" dir="3806097" algn="ctr" rotWithShape="0">
              <a:schemeClr val="accent1">
                <a:lumMod val="50000"/>
                <a:lumOff val="0"/>
                <a:alpha val="50000"/>
              </a:scheme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b="1" dirty="0" smtClean="0">
                <a:solidFill>
                  <a:srgbClr val="8DB3E2"/>
                </a:solidFill>
                <a:latin typeface="Calibri"/>
                <a:ea typeface="Times New Roman"/>
                <a:cs typeface="Calibri"/>
              </a:rPr>
              <a:t>Tips for Perfection?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489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229</Words>
  <Application>Microsoft Office PowerPoint</Application>
  <PresentationFormat>Custom</PresentationFormat>
  <Paragraphs>114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Calibri</vt:lpstr>
      <vt:lpstr>Calibri - 34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Faure</dc:creator>
  <cp:lastModifiedBy>D Faure</cp:lastModifiedBy>
  <cp:revision>19</cp:revision>
  <dcterms:created xsi:type="dcterms:W3CDTF">2013-07-24T00:16:30Z</dcterms:created>
  <dcterms:modified xsi:type="dcterms:W3CDTF">2014-01-09T23:35:09Z</dcterms:modified>
</cp:coreProperties>
</file>