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1" r:id="rId15"/>
    <p:sldId id="272" r:id="rId16"/>
    <p:sldId id="273" r:id="rId17"/>
  </p:sldIdLst>
  <p:sldSz cx="13004800" cy="9753600"/>
  <p:notesSz cx="13004800" cy="97536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128" y="-7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04570" y="695960"/>
            <a:ext cx="10995660" cy="12325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0720" y="5462016"/>
            <a:ext cx="9103360" cy="243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15/10/17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15/10/17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0240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697472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15/10/17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15/10/17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15/10/17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0"/>
                </a:moveTo>
                <a:lnTo>
                  <a:pt x="13004800" y="0"/>
                </a:lnTo>
                <a:lnTo>
                  <a:pt x="13004800" y="9753600"/>
                </a:lnTo>
                <a:lnTo>
                  <a:pt x="0" y="97536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13555" y="685800"/>
            <a:ext cx="4377690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16100" y="3471164"/>
            <a:ext cx="10105390" cy="5146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15/10/17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363456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9400" y="3632200"/>
            <a:ext cx="7365365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0" dirty="0"/>
              <a:t>Extended</a:t>
            </a:r>
            <a:r>
              <a:rPr spc="-75" dirty="0"/>
              <a:t> </a:t>
            </a:r>
            <a:r>
              <a:rPr spc="-90" dirty="0"/>
              <a:t>Essay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43400" y="5054600"/>
            <a:ext cx="4324350" cy="147828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algn="ctr">
              <a:lnSpc>
                <a:spcPts val="3800"/>
              </a:lnSpc>
              <a:spcBef>
                <a:spcPts val="260"/>
              </a:spcBef>
            </a:pPr>
            <a:r>
              <a:rPr sz="3200" spc="-40" dirty="0">
                <a:solidFill>
                  <a:srgbClr val="FFFFFF"/>
                </a:solidFill>
                <a:latin typeface="Arial"/>
                <a:cs typeface="Arial"/>
              </a:rPr>
              <a:t>Final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Formatting </a:t>
            </a:r>
            <a:r>
              <a:rPr sz="3200" spc="50" dirty="0">
                <a:solidFill>
                  <a:srgbClr val="FFFFFF"/>
                </a:solidFill>
                <a:latin typeface="Arial"/>
                <a:cs typeface="Arial"/>
              </a:rPr>
              <a:t>Advice </a:t>
            </a:r>
            <a:r>
              <a:rPr sz="32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endParaRPr sz="3200">
              <a:latin typeface="Arial"/>
              <a:cs typeface="Arial"/>
            </a:endParaRPr>
          </a:p>
          <a:p>
            <a:pPr algn="ctr">
              <a:lnSpc>
                <a:spcPts val="3679"/>
              </a:lnSpc>
            </a:pPr>
            <a:r>
              <a:rPr sz="3200" spc="-5" dirty="0">
                <a:solidFill>
                  <a:srgbClr val="FFFFFF"/>
                </a:solidFill>
                <a:latin typeface="Arial"/>
                <a:cs typeface="Arial"/>
              </a:rPr>
              <a:t>Assessment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19700" y="685800"/>
            <a:ext cx="2566670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Other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35100" y="2895600"/>
            <a:ext cx="774065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spc="-7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3800" spc="15" dirty="0">
                <a:solidFill>
                  <a:srgbClr val="FFFFFF"/>
                </a:solidFill>
                <a:latin typeface="Arial"/>
                <a:cs typeface="Arial"/>
              </a:rPr>
              <a:t>following </a:t>
            </a:r>
            <a:r>
              <a:rPr sz="3800" spc="25" dirty="0">
                <a:solidFill>
                  <a:srgbClr val="FFFFFF"/>
                </a:solidFill>
                <a:latin typeface="Arial"/>
                <a:cs typeface="Arial"/>
              </a:rPr>
              <a:t>formatting </a:t>
            </a:r>
            <a:r>
              <a:rPr sz="3800" spc="-5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3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spc="25" dirty="0">
                <a:solidFill>
                  <a:srgbClr val="FFFFFF"/>
                </a:solidFill>
                <a:latin typeface="Arial"/>
                <a:cs typeface="Arial"/>
              </a:rPr>
              <a:t>required:</a:t>
            </a:r>
            <a:endParaRPr sz="3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68600" y="4095052"/>
            <a:ext cx="206375" cy="45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50" spc="42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13100" y="4013200"/>
            <a:ext cx="7179309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spc="-5" dirty="0">
                <a:solidFill>
                  <a:srgbClr val="FFFFFF"/>
                </a:solidFill>
                <a:latin typeface="Arial"/>
                <a:cs typeface="Arial"/>
              </a:rPr>
              <a:t>the use </a:t>
            </a:r>
            <a:r>
              <a:rPr sz="380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3800" spc="15" dirty="0">
                <a:solidFill>
                  <a:srgbClr val="FFFFFF"/>
                </a:solidFill>
                <a:latin typeface="Arial"/>
                <a:cs typeface="Arial"/>
              </a:rPr>
              <a:t>12-point, </a:t>
            </a:r>
            <a:r>
              <a:rPr sz="3800" spc="35" dirty="0">
                <a:solidFill>
                  <a:srgbClr val="FFFFFF"/>
                </a:solidFill>
                <a:latin typeface="Arial"/>
                <a:cs typeface="Arial"/>
              </a:rPr>
              <a:t>readable</a:t>
            </a:r>
            <a:r>
              <a:rPr sz="38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dirty="0">
                <a:solidFill>
                  <a:srgbClr val="FFFFFF"/>
                </a:solidFill>
                <a:latin typeface="Arial"/>
                <a:cs typeface="Arial"/>
              </a:rPr>
              <a:t>font</a:t>
            </a:r>
            <a:endParaRPr sz="3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68600" y="5212652"/>
            <a:ext cx="206375" cy="45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50" spc="42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13100" y="5130800"/>
            <a:ext cx="340487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spc="60" dirty="0">
                <a:solidFill>
                  <a:srgbClr val="FFFFFF"/>
                </a:solidFill>
                <a:latin typeface="Arial"/>
                <a:cs typeface="Arial"/>
              </a:rPr>
              <a:t>double</a:t>
            </a:r>
            <a:r>
              <a:rPr sz="38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spc="80" dirty="0">
                <a:solidFill>
                  <a:srgbClr val="FFFFFF"/>
                </a:solidFill>
                <a:latin typeface="Arial"/>
                <a:cs typeface="Arial"/>
              </a:rPr>
              <a:t>spacing</a:t>
            </a:r>
            <a:endParaRPr sz="3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68600" y="6330252"/>
            <a:ext cx="206375" cy="45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50" spc="42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13100" y="6248400"/>
            <a:ext cx="361886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spc="100" dirty="0">
                <a:solidFill>
                  <a:srgbClr val="FFFFFF"/>
                </a:solidFill>
                <a:latin typeface="Arial"/>
                <a:cs typeface="Arial"/>
              </a:rPr>
              <a:t>page</a:t>
            </a:r>
            <a:r>
              <a:rPr sz="38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spc="40" dirty="0">
                <a:solidFill>
                  <a:srgbClr val="FFFFFF"/>
                </a:solidFill>
                <a:latin typeface="Arial"/>
                <a:cs typeface="Arial"/>
              </a:rPr>
              <a:t>numbering</a:t>
            </a:r>
            <a:endParaRPr sz="3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68600" y="7447853"/>
            <a:ext cx="206375" cy="45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50" spc="42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13100" y="7366000"/>
            <a:ext cx="8690610" cy="118872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0899"/>
              </a:lnSpc>
              <a:spcBef>
                <a:spcPts val="55"/>
              </a:spcBef>
            </a:pPr>
            <a:r>
              <a:rPr sz="3800" spc="-5" dirty="0">
                <a:solidFill>
                  <a:srgbClr val="FFFFFF"/>
                </a:solidFill>
                <a:latin typeface="Arial"/>
                <a:cs typeface="Arial"/>
              </a:rPr>
              <a:t>no </a:t>
            </a:r>
            <a:r>
              <a:rPr sz="3800" spc="60" dirty="0">
                <a:solidFill>
                  <a:srgbClr val="FFFFFF"/>
                </a:solidFill>
                <a:latin typeface="Arial"/>
                <a:cs typeface="Arial"/>
              </a:rPr>
              <a:t>candidate </a:t>
            </a:r>
            <a:r>
              <a:rPr sz="3800" spc="-5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3800" spc="30" dirty="0">
                <a:solidFill>
                  <a:srgbClr val="FFFFFF"/>
                </a:solidFill>
                <a:latin typeface="Arial"/>
                <a:cs typeface="Arial"/>
              </a:rPr>
              <a:t>school </a:t>
            </a:r>
            <a:r>
              <a:rPr sz="3800" spc="-5" dirty="0">
                <a:solidFill>
                  <a:srgbClr val="FFFFFF"/>
                </a:solidFill>
                <a:latin typeface="Arial"/>
                <a:cs typeface="Arial"/>
              </a:rPr>
              <a:t>name on </a:t>
            </a:r>
            <a:r>
              <a:rPr sz="38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38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dirty="0">
                <a:solidFill>
                  <a:srgbClr val="FFFFFF"/>
                </a:solidFill>
                <a:latin typeface="Arial"/>
                <a:cs typeface="Arial"/>
              </a:rPr>
              <a:t>title  </a:t>
            </a:r>
            <a:r>
              <a:rPr sz="3800" spc="100" dirty="0">
                <a:solidFill>
                  <a:srgbClr val="FFFFFF"/>
                </a:solidFill>
                <a:latin typeface="Arial"/>
                <a:cs typeface="Arial"/>
              </a:rPr>
              <a:t>page </a:t>
            </a:r>
            <a:r>
              <a:rPr sz="3800" spc="-5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3800" spc="100" dirty="0">
                <a:solidFill>
                  <a:srgbClr val="FFFFFF"/>
                </a:solidFill>
                <a:latin typeface="Arial"/>
                <a:cs typeface="Arial"/>
              </a:rPr>
              <a:t>page</a:t>
            </a:r>
            <a:r>
              <a:rPr sz="38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spc="25" dirty="0">
                <a:solidFill>
                  <a:srgbClr val="FFFFFF"/>
                </a:solidFill>
                <a:latin typeface="Arial"/>
                <a:cs typeface="Arial"/>
              </a:rPr>
              <a:t>headers.</a:t>
            </a:r>
            <a:endParaRPr sz="3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0700" y="685800"/>
            <a:ext cx="6894830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4000 </a:t>
            </a:r>
            <a:r>
              <a:rPr spc="65" dirty="0"/>
              <a:t>word</a:t>
            </a:r>
            <a:r>
              <a:rPr spc="-50" dirty="0"/>
              <a:t> </a:t>
            </a:r>
            <a:r>
              <a:rPr spc="-5" dirty="0"/>
              <a:t>limit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252032"/>
              </p:ext>
            </p:extLst>
          </p:nvPr>
        </p:nvGraphicFramePr>
        <p:xfrm>
          <a:off x="1047750" y="2279650"/>
          <a:ext cx="11099800" cy="60930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49900"/>
                <a:gridCol w="5549900"/>
              </a:tblGrid>
              <a:tr h="876300"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1750"/>
                        </a:spcBef>
                      </a:pPr>
                      <a:r>
                        <a:rPr sz="2800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Include </a:t>
                      </a:r>
                      <a:r>
                        <a:rPr sz="28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 </a:t>
                      </a:r>
                      <a:r>
                        <a:rPr sz="2800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word</a:t>
                      </a:r>
                      <a:r>
                        <a:rPr sz="2800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count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222250" marB="0">
                    <a:lnL w="12700">
                      <a:solidFill>
                        <a:srgbClr val="D6D6D6"/>
                      </a:solidFill>
                      <a:prstDash val="solid"/>
                    </a:lnL>
                    <a:lnR w="12700">
                      <a:solidFill>
                        <a:srgbClr val="D6D7D6"/>
                      </a:solidFill>
                      <a:prstDash val="solid"/>
                    </a:lnR>
                    <a:lnT w="12700">
                      <a:solidFill>
                        <a:srgbClr val="D6D6D6"/>
                      </a:solidFill>
                      <a:prstDash val="solid"/>
                    </a:lnT>
                    <a:lnB w="28575">
                      <a:solidFill>
                        <a:srgbClr val="D6D7D6"/>
                      </a:solidFill>
                      <a:prstDash val="solid"/>
                    </a:lnB>
                    <a:solidFill>
                      <a:srgbClr val="0065C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0"/>
                        </a:spcBef>
                      </a:pPr>
                      <a:r>
                        <a:rPr sz="28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Do </a:t>
                      </a:r>
                      <a:r>
                        <a:rPr sz="2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not </a:t>
                      </a:r>
                      <a:r>
                        <a:rPr sz="2800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include </a:t>
                      </a:r>
                      <a:r>
                        <a:rPr sz="28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 </a:t>
                      </a:r>
                      <a:r>
                        <a:rPr sz="2800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word</a:t>
                      </a:r>
                      <a:r>
                        <a:rPr sz="2800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count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222250" marB="0">
                    <a:lnL w="12700">
                      <a:solidFill>
                        <a:srgbClr val="D6D7D6"/>
                      </a:solidFill>
                      <a:prstDash val="solid"/>
                    </a:lnL>
                    <a:lnR w="12700">
                      <a:solidFill>
                        <a:srgbClr val="D6D6D6"/>
                      </a:solidFill>
                      <a:prstDash val="solid"/>
                    </a:lnR>
                    <a:lnT w="12700">
                      <a:solidFill>
                        <a:srgbClr val="D6D6D6"/>
                      </a:solidFill>
                      <a:prstDash val="solid"/>
                    </a:lnT>
                    <a:lnB w="28575">
                      <a:solidFill>
                        <a:srgbClr val="D6D7D6"/>
                      </a:solidFill>
                      <a:prstDash val="solid"/>
                    </a:lnB>
                    <a:solidFill>
                      <a:srgbClr val="0065C1"/>
                    </a:solidFill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0"/>
                        </a:spcBef>
                      </a:pPr>
                      <a:r>
                        <a:rPr sz="2800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Introduction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217170" marB="0">
                    <a:lnL w="12700">
                      <a:solidFill>
                        <a:srgbClr val="D6D6D6"/>
                      </a:solidFill>
                      <a:prstDash val="solid"/>
                    </a:lnL>
                    <a:lnR w="12700">
                      <a:solidFill>
                        <a:srgbClr val="D6D7D6"/>
                      </a:solidFill>
                      <a:prstDash val="solid"/>
                    </a:lnR>
                    <a:lnT w="28575">
                      <a:solidFill>
                        <a:srgbClr val="D6D7D6"/>
                      </a:solidFill>
                      <a:prstDash val="solid"/>
                    </a:lnT>
                    <a:lnB w="12700">
                      <a:solidFill>
                        <a:srgbClr val="D6D7D6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710"/>
                        </a:spcBef>
                      </a:pPr>
                      <a:r>
                        <a:rPr sz="28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Contents</a:t>
                      </a:r>
                      <a:r>
                        <a:rPr sz="2800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page</a:t>
                      </a:r>
                      <a:endParaRPr sz="2800" dirty="0">
                        <a:latin typeface="Arial"/>
                        <a:cs typeface="Arial"/>
                      </a:endParaRPr>
                    </a:p>
                  </a:txBody>
                  <a:tcPr marL="0" marR="0" marT="217170" marB="0">
                    <a:lnL w="12700">
                      <a:solidFill>
                        <a:srgbClr val="D6D7D6"/>
                      </a:solidFill>
                      <a:prstDash val="solid"/>
                    </a:lnL>
                    <a:lnR w="12700">
                      <a:solidFill>
                        <a:srgbClr val="D6D6D6"/>
                      </a:solidFill>
                      <a:prstDash val="solid"/>
                    </a:lnR>
                    <a:lnT w="28575">
                      <a:solidFill>
                        <a:srgbClr val="D6D7D6"/>
                      </a:solidFill>
                      <a:prstDash val="solid"/>
                    </a:lnT>
                    <a:lnB w="12700">
                      <a:solidFill>
                        <a:srgbClr val="D6D7D6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800"/>
                        </a:spcBef>
                      </a:pPr>
                      <a:r>
                        <a:rPr sz="2800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Body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228600" marB="0">
                    <a:lnL w="12700">
                      <a:solidFill>
                        <a:srgbClr val="D6D6D6"/>
                      </a:solidFill>
                      <a:prstDash val="solid"/>
                    </a:lnL>
                    <a:lnR w="12700">
                      <a:solidFill>
                        <a:srgbClr val="D6D7D6"/>
                      </a:solidFill>
                      <a:prstDash val="solid"/>
                    </a:lnR>
                    <a:lnT w="12700">
                      <a:solidFill>
                        <a:srgbClr val="D6D7D6"/>
                      </a:solidFill>
                      <a:prstDash val="solid"/>
                    </a:lnT>
                    <a:lnB w="12700">
                      <a:solidFill>
                        <a:srgbClr val="D6D7D6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1873250" marR="817880" indent="-1041400">
                        <a:lnSpc>
                          <a:spcPts val="3400"/>
                        </a:lnSpc>
                        <a:spcBef>
                          <a:spcPts val="480"/>
                        </a:spcBef>
                      </a:pPr>
                      <a:r>
                        <a:rPr lang="en-US" sz="2800" spc="25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Diagrams</a:t>
                      </a:r>
                      <a:r>
                        <a:rPr lang="en-US" sz="2800" spc="25" baseline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and graphs</a:t>
                      </a:r>
                      <a:endParaRPr sz="2800" dirty="0">
                        <a:latin typeface="Arial"/>
                        <a:cs typeface="Arial"/>
                      </a:endParaRPr>
                    </a:p>
                  </a:txBody>
                  <a:tcPr marL="0" marR="0" marT="60960" marB="0">
                    <a:lnL w="12700">
                      <a:solidFill>
                        <a:srgbClr val="D6D7D6"/>
                      </a:solidFill>
                      <a:prstDash val="solid"/>
                    </a:lnL>
                    <a:lnR w="12700">
                      <a:solidFill>
                        <a:srgbClr val="D6D6D6"/>
                      </a:solidFill>
                      <a:prstDash val="solid"/>
                    </a:lnR>
                    <a:lnT w="12700">
                      <a:solidFill>
                        <a:srgbClr val="D6D7D6"/>
                      </a:solidFill>
                      <a:prstDash val="solid"/>
                    </a:lnT>
                    <a:lnB w="12700">
                      <a:solidFill>
                        <a:srgbClr val="D6D7D6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836961">
                <a:tc>
                  <a:txBody>
                    <a:bodyPr/>
                    <a:lstStyle/>
                    <a:p>
                      <a:pPr marR="3810" algn="ctr">
                        <a:lnSpc>
                          <a:spcPct val="100000"/>
                        </a:lnSpc>
                        <a:spcBef>
                          <a:spcPts val="1415"/>
                        </a:spcBef>
                      </a:pPr>
                      <a:r>
                        <a:rPr sz="2800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Conclusion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79705" marB="0">
                    <a:lnL w="12700">
                      <a:solidFill>
                        <a:srgbClr val="D6D6D6"/>
                      </a:solidFill>
                      <a:prstDash val="solid"/>
                    </a:lnL>
                    <a:lnR w="12700">
                      <a:solidFill>
                        <a:srgbClr val="D6D7D6"/>
                      </a:solidFill>
                      <a:prstDash val="solid"/>
                    </a:lnR>
                    <a:lnT w="12700">
                      <a:solidFill>
                        <a:srgbClr val="D6D7D6"/>
                      </a:solidFill>
                      <a:prstDash val="solid"/>
                    </a:lnT>
                    <a:lnB w="12700">
                      <a:solidFill>
                        <a:srgbClr val="D6D7D6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15"/>
                        </a:spcBef>
                      </a:pPr>
                      <a:r>
                        <a:rPr sz="2800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Tables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79705" marB="0">
                    <a:lnL w="12700">
                      <a:solidFill>
                        <a:srgbClr val="D6D7D6"/>
                      </a:solidFill>
                      <a:prstDash val="solid"/>
                    </a:lnL>
                    <a:lnR w="12700">
                      <a:solidFill>
                        <a:srgbClr val="D6D6D6"/>
                      </a:solidFill>
                      <a:prstDash val="solid"/>
                    </a:lnR>
                    <a:lnT w="12700">
                      <a:solidFill>
                        <a:srgbClr val="D6D7D6"/>
                      </a:solidFill>
                      <a:prstDash val="solid"/>
                    </a:lnT>
                    <a:lnB w="12700">
                      <a:solidFill>
                        <a:srgbClr val="D6D7D6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 marL="1695450" marR="336550" indent="-1358900">
                        <a:lnSpc>
                          <a:spcPts val="3400"/>
                        </a:lnSpc>
                        <a:spcBef>
                          <a:spcPts val="430"/>
                        </a:spcBef>
                      </a:pPr>
                      <a:r>
                        <a:rPr sz="2800" spc="-2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Footnotes </a:t>
                      </a:r>
                      <a:r>
                        <a:rPr sz="2800" spc="-5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</a:t>
                      </a:r>
                      <a:r>
                        <a:rPr sz="2800" spc="1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endnotes </a:t>
                      </a:r>
                      <a:r>
                        <a:rPr sz="280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that</a:t>
                      </a:r>
                      <a:r>
                        <a:rPr sz="2800" spc="-2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are  </a:t>
                      </a:r>
                      <a:r>
                        <a:rPr sz="2800" spc="-55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NOT</a:t>
                      </a:r>
                      <a:r>
                        <a:rPr sz="2800" spc="-7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1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citations</a:t>
                      </a:r>
                      <a:endParaRPr sz="2800" dirty="0">
                        <a:latin typeface="Arial"/>
                        <a:cs typeface="Arial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D6D6D6"/>
                      </a:solidFill>
                      <a:prstDash val="solid"/>
                    </a:lnL>
                    <a:lnR w="12700">
                      <a:solidFill>
                        <a:srgbClr val="D6D7D6"/>
                      </a:solidFill>
                      <a:prstDash val="solid"/>
                    </a:lnR>
                    <a:lnT w="12700">
                      <a:solidFill>
                        <a:srgbClr val="D6D7D6"/>
                      </a:solidFill>
                      <a:prstDash val="solid"/>
                    </a:lnT>
                    <a:lnB w="12700">
                      <a:solidFill>
                        <a:srgbClr val="D6D7D6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0"/>
                        </a:spcBef>
                      </a:pPr>
                      <a:r>
                        <a:rPr lang="en-US" sz="2800" spc="-5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Works cited</a:t>
                      </a:r>
                      <a:endParaRPr sz="2800" dirty="0">
                        <a:latin typeface="Arial"/>
                        <a:cs typeface="Arial"/>
                      </a:endParaRPr>
                    </a:p>
                  </a:txBody>
                  <a:tcPr marL="0" marR="0" marT="222250" marB="0">
                    <a:lnL w="12700">
                      <a:solidFill>
                        <a:srgbClr val="D6D7D6"/>
                      </a:solidFill>
                      <a:prstDash val="solid"/>
                    </a:lnL>
                    <a:lnR w="12700">
                      <a:solidFill>
                        <a:srgbClr val="D6D6D6"/>
                      </a:solidFill>
                      <a:prstDash val="solid"/>
                    </a:lnR>
                    <a:lnT w="12700">
                      <a:solidFill>
                        <a:srgbClr val="D6D7D6"/>
                      </a:solidFill>
                      <a:prstDash val="solid"/>
                    </a:lnT>
                    <a:lnB w="12700">
                      <a:solidFill>
                        <a:srgbClr val="D6D7D6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8428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D6D6D6"/>
                      </a:solidFill>
                      <a:prstDash val="solid"/>
                    </a:lnL>
                    <a:lnR w="12700">
                      <a:solidFill>
                        <a:srgbClr val="D6D7D6"/>
                      </a:solidFill>
                      <a:prstDash val="solid"/>
                    </a:lnR>
                    <a:lnT w="12700">
                      <a:solidFill>
                        <a:srgbClr val="D6D7D6"/>
                      </a:solidFill>
                      <a:prstDash val="solid"/>
                    </a:lnT>
                    <a:lnB w="12700">
                      <a:solidFill>
                        <a:srgbClr val="D6D7D6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15"/>
                        </a:spcBef>
                      </a:pPr>
                      <a:r>
                        <a:rPr lang="en-US" sz="2800" spc="3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RPPF</a:t>
                      </a:r>
                      <a:r>
                        <a:rPr lang="en-US" sz="2800" spc="30" baseline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form</a:t>
                      </a:r>
                      <a:endParaRPr sz="2800" dirty="0">
                        <a:latin typeface="Arial"/>
                        <a:cs typeface="Arial"/>
                      </a:endParaRPr>
                    </a:p>
                  </a:txBody>
                  <a:tcPr marL="0" marR="0" marT="192405" marB="0">
                    <a:lnL w="12700">
                      <a:solidFill>
                        <a:srgbClr val="D6D7D6"/>
                      </a:solidFill>
                      <a:prstDash val="solid"/>
                    </a:lnL>
                    <a:lnR w="12700">
                      <a:solidFill>
                        <a:srgbClr val="D6D6D6"/>
                      </a:solidFill>
                      <a:prstDash val="solid"/>
                    </a:lnR>
                    <a:lnT w="12700">
                      <a:solidFill>
                        <a:srgbClr val="D6D7D6"/>
                      </a:solidFill>
                      <a:prstDash val="solid"/>
                    </a:lnT>
                    <a:lnB w="12700">
                      <a:solidFill>
                        <a:srgbClr val="D6D7D6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D6D6D6"/>
                      </a:solidFill>
                      <a:prstDash val="solid"/>
                    </a:lnL>
                    <a:lnR w="12700">
                      <a:solidFill>
                        <a:srgbClr val="D6D7D6"/>
                      </a:solidFill>
                      <a:prstDash val="solid"/>
                    </a:lnR>
                    <a:lnT w="12700">
                      <a:solidFill>
                        <a:srgbClr val="D6D7D6"/>
                      </a:solidFill>
                      <a:prstDash val="solid"/>
                    </a:lnT>
                    <a:lnB w="12700">
                      <a:solidFill>
                        <a:srgbClr val="D6D6D6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5"/>
                        </a:spcBef>
                      </a:pPr>
                      <a:r>
                        <a:rPr lang="en-US" sz="2800" spc="-16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Title page</a:t>
                      </a:r>
                      <a:endParaRPr sz="2800" dirty="0">
                        <a:latin typeface="Arial"/>
                        <a:cs typeface="Arial"/>
                      </a:endParaRPr>
                    </a:p>
                  </a:txBody>
                  <a:tcPr marL="0" marR="0" marT="229235" marB="0">
                    <a:lnL w="12700">
                      <a:solidFill>
                        <a:srgbClr val="D6D7D6"/>
                      </a:solidFill>
                      <a:prstDash val="solid"/>
                    </a:lnL>
                    <a:lnR w="12700">
                      <a:solidFill>
                        <a:srgbClr val="D6D6D6"/>
                      </a:solidFill>
                      <a:prstDash val="solid"/>
                    </a:lnR>
                    <a:lnT w="12700">
                      <a:solidFill>
                        <a:srgbClr val="D6D7D6"/>
                      </a:solidFill>
                      <a:prstDash val="solid"/>
                    </a:lnT>
                    <a:lnB w="12700">
                      <a:solidFill>
                        <a:srgbClr val="D6D6D6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18748" y="3187700"/>
            <a:ext cx="5103495" cy="4054475"/>
          </a:xfrm>
          <a:custGeom>
            <a:avLst/>
            <a:gdLst/>
            <a:ahLst/>
            <a:cxnLst/>
            <a:rect l="l" t="t" r="r" b="b"/>
            <a:pathLst>
              <a:path w="5103495" h="4054475">
                <a:moveTo>
                  <a:pt x="0" y="0"/>
                </a:moveTo>
                <a:lnTo>
                  <a:pt x="5103437" y="0"/>
                </a:lnTo>
                <a:lnTo>
                  <a:pt x="5103437" y="4054132"/>
                </a:lnTo>
                <a:lnTo>
                  <a:pt x="0" y="405413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21000" y="457200"/>
            <a:ext cx="7160259" cy="1714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Illustrations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3000" spc="25" dirty="0"/>
              <a:t>(maps, </a:t>
            </a:r>
            <a:r>
              <a:rPr sz="3000" spc="30" dirty="0"/>
              <a:t>diagrams, </a:t>
            </a:r>
            <a:r>
              <a:rPr sz="3000" spc="25" dirty="0"/>
              <a:t>charts, </a:t>
            </a:r>
            <a:r>
              <a:rPr sz="3000" spc="15" dirty="0"/>
              <a:t>tables,</a:t>
            </a:r>
            <a:r>
              <a:rPr sz="3000" spc="-125" dirty="0"/>
              <a:t> </a:t>
            </a:r>
            <a:r>
              <a:rPr sz="3000" spc="25" dirty="0"/>
              <a:t>pictures)</a:t>
            </a:r>
            <a:endParaRPr sz="3000" dirty="0"/>
          </a:p>
        </p:txBody>
      </p:sp>
      <p:sp>
        <p:nvSpPr>
          <p:cNvPr id="4" name="object 4"/>
          <p:cNvSpPr txBox="1"/>
          <p:nvPr/>
        </p:nvSpPr>
        <p:spPr>
          <a:xfrm>
            <a:off x="990600" y="3031110"/>
            <a:ext cx="15875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30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33500" y="2984500"/>
            <a:ext cx="7175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neat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0600" y="3869310"/>
            <a:ext cx="15875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30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33500" y="3822700"/>
            <a:ext cx="144208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800" spc="35" dirty="0">
                <a:solidFill>
                  <a:srgbClr val="FFFFFF"/>
                </a:solidFill>
                <a:latin typeface="Arial"/>
                <a:cs typeface="Arial"/>
              </a:rPr>
              <a:t>eadable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0600" y="4707510"/>
            <a:ext cx="15875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30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1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33500" y="4660900"/>
            <a:ext cx="3760470" cy="44289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>
              <a:lnSpc>
                <a:spcPct val="101200"/>
              </a:lnSpc>
              <a:spcBef>
                <a:spcPts val="60"/>
              </a:spcBef>
            </a:pPr>
            <a:r>
              <a:rPr sz="2800" spc="15" dirty="0">
                <a:solidFill>
                  <a:srgbClr val="FFFFFF"/>
                </a:solidFill>
                <a:latin typeface="Arial"/>
                <a:cs typeface="Arial"/>
              </a:rPr>
              <a:t>clearly </a:t>
            </a:r>
            <a:r>
              <a:rPr sz="2800" spc="30" dirty="0" smtClean="0">
                <a:solidFill>
                  <a:srgbClr val="FFFFFF"/>
                </a:solidFill>
                <a:latin typeface="Arial"/>
                <a:cs typeface="Arial"/>
              </a:rPr>
              <a:t>labelled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0600" y="5977510"/>
            <a:ext cx="15875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30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1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33500" y="5930900"/>
            <a:ext cx="36360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25" dirty="0">
                <a:solidFill>
                  <a:srgbClr val="FFFFFF"/>
                </a:solidFill>
                <a:latin typeface="Arial"/>
                <a:cs typeface="Arial"/>
              </a:rPr>
              <a:t>“interpreted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25" dirty="0">
                <a:solidFill>
                  <a:srgbClr val="FFFFFF"/>
                </a:solidFill>
                <a:latin typeface="Arial"/>
                <a:cs typeface="Arial"/>
              </a:rPr>
              <a:t>ease”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90600" y="6815710"/>
            <a:ext cx="15875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30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1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33500" y="6769100"/>
            <a:ext cx="3253740" cy="883919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>
              <a:lnSpc>
                <a:spcPct val="101200"/>
              </a:lnSpc>
              <a:spcBef>
                <a:spcPts val="60"/>
              </a:spcBef>
            </a:pPr>
            <a:r>
              <a:rPr sz="2800" spc="25" dirty="0">
                <a:solidFill>
                  <a:srgbClr val="FFFFFF"/>
                </a:solidFill>
                <a:latin typeface="Arial"/>
                <a:cs typeface="Arial"/>
              </a:rPr>
              <a:t>directly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relevant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50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2800" spc="30" dirty="0">
                <a:solidFill>
                  <a:srgbClr val="FFFFFF"/>
                </a:solidFill>
                <a:latin typeface="Arial"/>
                <a:cs typeface="Arial"/>
              </a:rPr>
              <a:t>appropriate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90600" y="8085710"/>
            <a:ext cx="15875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30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1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33500" y="8039100"/>
            <a:ext cx="117157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90" dirty="0">
                <a:solidFill>
                  <a:srgbClr val="FFFFFF"/>
                </a:solidFill>
                <a:latin typeface="Arial"/>
                <a:cs typeface="Arial"/>
              </a:rPr>
              <a:t>cited!!!</a:t>
            </a:r>
            <a:endParaRPr sz="28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070600" y="3276600"/>
            <a:ext cx="5105400" cy="405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79900" y="266700"/>
            <a:ext cx="445198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00" spc="135" dirty="0"/>
              <a:t>Appendices</a:t>
            </a:r>
            <a:endParaRPr sz="6400"/>
          </a:p>
        </p:txBody>
      </p:sp>
      <p:sp>
        <p:nvSpPr>
          <p:cNvPr id="3" name="object 3"/>
          <p:cNvSpPr txBox="1"/>
          <p:nvPr/>
        </p:nvSpPr>
        <p:spPr>
          <a:xfrm>
            <a:off x="1371600" y="1761489"/>
            <a:ext cx="5710555" cy="7467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700" b="1" spc="10" dirty="0">
                <a:solidFill>
                  <a:srgbClr val="FF2600"/>
                </a:solidFill>
                <a:latin typeface="Arial"/>
                <a:cs typeface="Arial"/>
              </a:rPr>
              <a:t>NOT</a:t>
            </a:r>
            <a:r>
              <a:rPr sz="4700" b="1" spc="-200" dirty="0">
                <a:solidFill>
                  <a:srgbClr val="FF2600"/>
                </a:solidFill>
                <a:latin typeface="Arial"/>
                <a:cs typeface="Arial"/>
              </a:rPr>
              <a:t> </a:t>
            </a:r>
            <a:r>
              <a:rPr sz="4700" b="1" spc="5" dirty="0">
                <a:solidFill>
                  <a:srgbClr val="FF2600"/>
                </a:solidFill>
                <a:latin typeface="Arial"/>
                <a:cs typeface="Arial"/>
              </a:rPr>
              <a:t>ASSESSED!!!!!</a:t>
            </a:r>
            <a:endParaRPr sz="4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0600" y="3014614"/>
            <a:ext cx="181610" cy="3994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50" spc="36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71600" y="2950463"/>
            <a:ext cx="9702800" cy="151515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US" sz="3250" spc="5" dirty="0" smtClean="0">
                <a:solidFill>
                  <a:srgbClr val="FFFFFF"/>
                </a:solidFill>
                <a:latin typeface="Arial"/>
                <a:cs typeface="Arial"/>
              </a:rPr>
              <a:t>There is no valid reason to include appendices for a psychology EE.  They should not be included in the final submission.</a:t>
            </a:r>
            <a:endParaRPr sz="32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71700" y="685800"/>
            <a:ext cx="8664575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60" dirty="0"/>
              <a:t>Academic</a:t>
            </a:r>
            <a:r>
              <a:rPr spc="-60" dirty="0"/>
              <a:t> </a:t>
            </a:r>
            <a:r>
              <a:rPr spc="-5" dirty="0"/>
              <a:t>Honesty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3536252"/>
            <a:ext cx="206375" cy="45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50" spc="42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35100" y="3454400"/>
            <a:ext cx="9791700" cy="5975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800" spc="10" dirty="0" smtClean="0">
                <a:solidFill>
                  <a:srgbClr val="FFFFFF"/>
                </a:solidFill>
                <a:latin typeface="Arial"/>
                <a:cs typeface="Arial"/>
              </a:rPr>
              <a:t>All citations must appear in the works cited.</a:t>
            </a:r>
            <a:endParaRPr sz="3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0600" y="4653852"/>
            <a:ext cx="206375" cy="45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50" spc="42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35100" y="4572000"/>
            <a:ext cx="9791700" cy="1182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800" dirty="0" smtClean="0">
                <a:solidFill>
                  <a:srgbClr val="FFFFFF"/>
                </a:solidFill>
                <a:latin typeface="Arial"/>
                <a:cs typeface="Arial"/>
              </a:rPr>
              <a:t>All works in the works cited must be cited in the essay.</a:t>
            </a:r>
            <a:endParaRPr sz="3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100"/>
              </a:spcBef>
            </a:pPr>
            <a:r>
              <a:rPr spc="-90" dirty="0"/>
              <a:t>Final</a:t>
            </a:r>
            <a:r>
              <a:rPr spc="-95" dirty="0"/>
              <a:t> </a:t>
            </a:r>
            <a:r>
              <a:rPr dirty="0"/>
              <a:t>Tips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3269552"/>
            <a:ext cx="206375" cy="45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50" spc="42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35100" y="3187700"/>
            <a:ext cx="743712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spc="-20" dirty="0">
                <a:solidFill>
                  <a:srgbClr val="FFFFFF"/>
                </a:solidFill>
                <a:latin typeface="Arial"/>
                <a:cs typeface="Arial"/>
              </a:rPr>
              <a:t>Proofread </a:t>
            </a:r>
            <a:r>
              <a:rPr sz="3800" spc="-5" dirty="0">
                <a:solidFill>
                  <a:srgbClr val="FFFFFF"/>
                </a:solidFill>
                <a:latin typeface="Arial"/>
                <a:cs typeface="Arial"/>
              </a:rPr>
              <a:t>(you </a:t>
            </a:r>
            <a:r>
              <a:rPr sz="3800" dirty="0">
                <a:solidFill>
                  <a:srgbClr val="FFFFFF"/>
                </a:solidFill>
                <a:latin typeface="Arial"/>
                <a:cs typeface="Arial"/>
              </a:rPr>
              <a:t>must </a:t>
            </a:r>
            <a:r>
              <a:rPr sz="3800" spc="100" dirty="0">
                <a:solidFill>
                  <a:srgbClr val="FFFFFF"/>
                </a:solidFill>
                <a:latin typeface="Arial"/>
                <a:cs typeface="Arial"/>
              </a:rPr>
              <a:t>do </a:t>
            </a:r>
            <a:r>
              <a:rPr sz="3800" dirty="0">
                <a:solidFill>
                  <a:srgbClr val="FFFFFF"/>
                </a:solidFill>
                <a:latin typeface="Arial"/>
                <a:cs typeface="Arial"/>
              </a:rPr>
              <a:t>it</a:t>
            </a:r>
            <a:r>
              <a:rPr sz="380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spc="-5" dirty="0">
                <a:solidFill>
                  <a:srgbClr val="FFFFFF"/>
                </a:solidFill>
                <a:latin typeface="Arial"/>
                <a:cs typeface="Arial"/>
              </a:rPr>
              <a:t>yourself)</a:t>
            </a:r>
            <a:endParaRPr sz="3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0600" y="4387152"/>
            <a:ext cx="206375" cy="45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50" spc="42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35100" y="4305300"/>
            <a:ext cx="681228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spc="35" dirty="0">
                <a:solidFill>
                  <a:srgbClr val="FFFFFF"/>
                </a:solidFill>
                <a:latin typeface="Arial"/>
                <a:cs typeface="Arial"/>
              </a:rPr>
              <a:t>Check </a:t>
            </a:r>
            <a:r>
              <a:rPr sz="3800" spc="-5" dirty="0">
                <a:solidFill>
                  <a:srgbClr val="FFFFFF"/>
                </a:solidFill>
                <a:latin typeface="Arial"/>
                <a:cs typeface="Arial"/>
              </a:rPr>
              <a:t>all </a:t>
            </a:r>
            <a:r>
              <a:rPr sz="3800" spc="15" dirty="0">
                <a:solidFill>
                  <a:srgbClr val="FFFFFF"/>
                </a:solidFill>
                <a:latin typeface="Arial"/>
                <a:cs typeface="Arial"/>
              </a:rPr>
              <a:t>citations </a:t>
            </a:r>
            <a:r>
              <a:rPr sz="3800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38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spc="75" dirty="0">
                <a:solidFill>
                  <a:srgbClr val="FFFFFF"/>
                </a:solidFill>
                <a:latin typeface="Arial"/>
                <a:cs typeface="Arial"/>
              </a:rPr>
              <a:t>accuracy</a:t>
            </a:r>
            <a:endParaRPr sz="3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0600" y="5504752"/>
            <a:ext cx="206375" cy="45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50" spc="42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35100" y="5422900"/>
            <a:ext cx="665035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spc="-70" dirty="0">
                <a:solidFill>
                  <a:srgbClr val="FFFFFF"/>
                </a:solidFill>
                <a:latin typeface="Arial"/>
                <a:cs typeface="Arial"/>
              </a:rPr>
              <a:t>TOC </a:t>
            </a:r>
            <a:r>
              <a:rPr sz="3800" dirty="0">
                <a:solidFill>
                  <a:srgbClr val="FFFFFF"/>
                </a:solidFill>
                <a:latin typeface="Arial"/>
                <a:cs typeface="Arial"/>
              </a:rPr>
              <a:t>- </a:t>
            </a:r>
            <a:r>
              <a:rPr sz="3800" spc="100" dirty="0">
                <a:solidFill>
                  <a:srgbClr val="FFFFFF"/>
                </a:solidFill>
                <a:latin typeface="Arial"/>
                <a:cs typeface="Arial"/>
              </a:rPr>
              <a:t>page </a:t>
            </a:r>
            <a:r>
              <a:rPr sz="3800" spc="25" dirty="0">
                <a:solidFill>
                  <a:srgbClr val="FFFFFF"/>
                </a:solidFill>
                <a:latin typeface="Arial"/>
                <a:cs typeface="Arial"/>
              </a:rPr>
              <a:t>numbers</a:t>
            </a:r>
            <a:r>
              <a:rPr sz="38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spc="50" dirty="0">
                <a:solidFill>
                  <a:srgbClr val="FFFFFF"/>
                </a:solidFill>
                <a:latin typeface="Arial"/>
                <a:cs typeface="Arial"/>
              </a:rPr>
              <a:t>accurate</a:t>
            </a:r>
            <a:endParaRPr sz="3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0600" y="6622353"/>
            <a:ext cx="206375" cy="45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50" spc="42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35100" y="6540500"/>
            <a:ext cx="724027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spc="-5" dirty="0">
                <a:solidFill>
                  <a:srgbClr val="FFFFFF"/>
                </a:solidFill>
                <a:latin typeface="Arial"/>
                <a:cs typeface="Arial"/>
              </a:rPr>
              <a:t>Make </a:t>
            </a:r>
            <a:r>
              <a:rPr sz="3800" spc="60" dirty="0">
                <a:solidFill>
                  <a:srgbClr val="FFFFFF"/>
                </a:solidFill>
                <a:latin typeface="Arial"/>
                <a:cs typeface="Arial"/>
              </a:rPr>
              <a:t>copies and </a:t>
            </a:r>
            <a:r>
              <a:rPr sz="3800" spc="100" dirty="0">
                <a:solidFill>
                  <a:srgbClr val="FFFFFF"/>
                </a:solidFill>
                <a:latin typeface="Arial"/>
                <a:cs typeface="Arial"/>
              </a:rPr>
              <a:t>back up</a:t>
            </a:r>
            <a:r>
              <a:rPr sz="3800" spc="-2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spc="60" dirty="0">
                <a:solidFill>
                  <a:srgbClr val="FFFFFF"/>
                </a:solidFill>
                <a:latin typeface="Arial"/>
                <a:cs typeface="Arial"/>
              </a:rPr>
              <a:t>copies</a:t>
            </a:r>
            <a:endParaRPr sz="3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0600" y="7739953"/>
            <a:ext cx="206375" cy="45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50" spc="42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35100" y="7658100"/>
            <a:ext cx="7722234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spc="-55" dirty="0">
                <a:solidFill>
                  <a:srgbClr val="FFFFFF"/>
                </a:solidFill>
                <a:latin typeface="Arial"/>
                <a:cs typeface="Arial"/>
              </a:rPr>
              <a:t>Save </a:t>
            </a:r>
            <a:r>
              <a:rPr sz="3800" spc="-5" dirty="0">
                <a:solidFill>
                  <a:srgbClr val="FFFFFF"/>
                </a:solidFill>
                <a:latin typeface="Arial"/>
                <a:cs typeface="Arial"/>
              </a:rPr>
              <a:t>all </a:t>
            </a:r>
            <a:r>
              <a:rPr sz="3800" spc="25" dirty="0">
                <a:solidFill>
                  <a:srgbClr val="FFFFFF"/>
                </a:solidFill>
                <a:latin typeface="Arial"/>
                <a:cs typeface="Arial"/>
              </a:rPr>
              <a:t>working </a:t>
            </a:r>
            <a:r>
              <a:rPr sz="3800" spc="-5" dirty="0">
                <a:solidFill>
                  <a:srgbClr val="FFFFFF"/>
                </a:solidFill>
                <a:latin typeface="Arial"/>
                <a:cs typeface="Arial"/>
              </a:rPr>
              <a:t>material </a:t>
            </a:r>
            <a:r>
              <a:rPr sz="3800" spc="6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3800" spc="25" dirty="0">
                <a:solidFill>
                  <a:srgbClr val="FFFFFF"/>
                </a:solidFill>
                <a:latin typeface="Arial"/>
                <a:cs typeface="Arial"/>
              </a:rPr>
              <a:t>drafts</a:t>
            </a:r>
            <a:endParaRPr sz="3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21100" y="685800"/>
            <a:ext cx="5558790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Assessment</a:t>
            </a:r>
          </a:p>
        </p:txBody>
      </p:sp>
      <p:sp>
        <p:nvSpPr>
          <p:cNvPr id="3" name="object 3"/>
          <p:cNvSpPr/>
          <p:nvPr/>
        </p:nvSpPr>
        <p:spPr>
          <a:xfrm>
            <a:off x="1689100" y="2374900"/>
            <a:ext cx="9626600" cy="4724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95400" y="7353300"/>
            <a:ext cx="10417810" cy="1141338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2197100" marR="5080" indent="-2184400">
              <a:lnSpc>
                <a:spcPts val="4300"/>
              </a:lnSpc>
              <a:spcBef>
                <a:spcPts val="260"/>
              </a:spcBef>
            </a:pPr>
            <a:r>
              <a:rPr sz="3600" spc="-40" dirty="0">
                <a:solidFill>
                  <a:srgbClr val="FFFFFF"/>
                </a:solidFill>
                <a:latin typeface="Arial"/>
                <a:cs typeface="Arial"/>
              </a:rPr>
              <a:t>Refer </a:t>
            </a:r>
            <a:r>
              <a:rPr sz="360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3600" spc="10" dirty="0">
                <a:solidFill>
                  <a:srgbClr val="FFFFFF"/>
                </a:solidFill>
                <a:latin typeface="Arial"/>
                <a:cs typeface="Arial"/>
              </a:rPr>
              <a:t>“Assessment </a:t>
            </a:r>
            <a:r>
              <a:rPr sz="3600" spc="15" dirty="0">
                <a:solidFill>
                  <a:srgbClr val="FFFFFF"/>
                </a:solidFill>
                <a:latin typeface="Arial"/>
                <a:cs typeface="Arial"/>
              </a:rPr>
              <a:t>Criteria” </a:t>
            </a:r>
            <a:r>
              <a:rPr sz="3600" spc="6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3600" spc="75" dirty="0">
                <a:solidFill>
                  <a:srgbClr val="FFFFFF"/>
                </a:solidFill>
                <a:latin typeface="Arial"/>
                <a:cs typeface="Arial"/>
              </a:rPr>
              <a:t>“Unpacking</a:t>
            </a:r>
            <a:r>
              <a:rPr sz="36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FFFFFF"/>
                </a:solidFill>
                <a:latin typeface="Arial"/>
                <a:cs typeface="Arial"/>
              </a:rPr>
              <a:t>the  Assessment </a:t>
            </a:r>
            <a:r>
              <a:rPr sz="3600" spc="15" dirty="0">
                <a:solidFill>
                  <a:srgbClr val="FFFFFF"/>
                </a:solidFill>
                <a:latin typeface="Arial"/>
                <a:cs typeface="Arial"/>
              </a:rPr>
              <a:t>Criteria” </a:t>
            </a:r>
            <a:endParaRPr sz="3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4400" y="685800"/>
            <a:ext cx="8645525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0" dirty="0"/>
              <a:t>Required</a:t>
            </a:r>
            <a:r>
              <a:rPr spc="-70" dirty="0"/>
              <a:t> </a:t>
            </a:r>
            <a:r>
              <a:rPr spc="-60" dirty="0"/>
              <a:t>Elements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2804924"/>
            <a:ext cx="6699250" cy="5511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409190">
              <a:lnSpc>
                <a:spcPct val="157900"/>
              </a:lnSpc>
              <a:spcBef>
                <a:spcPts val="100"/>
              </a:spcBef>
            </a:pPr>
            <a:r>
              <a:rPr sz="3800" spc="-30" dirty="0">
                <a:solidFill>
                  <a:srgbClr val="FFFFFF"/>
                </a:solidFill>
                <a:latin typeface="Arial"/>
                <a:cs typeface="Arial"/>
              </a:rPr>
              <a:t>1.Title </a:t>
            </a:r>
            <a:r>
              <a:rPr sz="3800" spc="100" dirty="0">
                <a:solidFill>
                  <a:srgbClr val="FFFFFF"/>
                </a:solidFill>
                <a:latin typeface="Arial"/>
                <a:cs typeface="Arial"/>
              </a:rPr>
              <a:t>page  </a:t>
            </a:r>
            <a:r>
              <a:rPr sz="3800" dirty="0">
                <a:solidFill>
                  <a:srgbClr val="FFFFFF"/>
                </a:solidFill>
                <a:latin typeface="Arial"/>
                <a:cs typeface="Arial"/>
              </a:rPr>
              <a:t>2.Contents </a:t>
            </a:r>
            <a:r>
              <a:rPr sz="3800" spc="100" dirty="0">
                <a:solidFill>
                  <a:srgbClr val="FFFFFF"/>
                </a:solidFill>
                <a:latin typeface="Arial"/>
                <a:cs typeface="Arial"/>
              </a:rPr>
              <a:t>page  </a:t>
            </a:r>
            <a:r>
              <a:rPr sz="3800" spc="25" dirty="0">
                <a:solidFill>
                  <a:srgbClr val="FFFFFF"/>
                </a:solidFill>
                <a:latin typeface="Arial"/>
                <a:cs typeface="Arial"/>
              </a:rPr>
              <a:t>3.Introduction  </a:t>
            </a:r>
            <a:r>
              <a:rPr sz="3800" spc="30" dirty="0">
                <a:solidFill>
                  <a:srgbClr val="FFFFFF"/>
                </a:solidFill>
                <a:latin typeface="Arial"/>
                <a:cs typeface="Arial"/>
              </a:rPr>
              <a:t>4.Body </a:t>
            </a:r>
            <a:r>
              <a:rPr sz="3800" dirty="0">
                <a:solidFill>
                  <a:srgbClr val="FFFFFF"/>
                </a:solidFill>
                <a:latin typeface="Arial"/>
                <a:cs typeface="Arial"/>
              </a:rPr>
              <a:t>of the</a:t>
            </a:r>
            <a:r>
              <a:rPr sz="3800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spc="-5" dirty="0">
                <a:solidFill>
                  <a:srgbClr val="FFFFFF"/>
                </a:solidFill>
                <a:latin typeface="Arial"/>
                <a:cs typeface="Arial"/>
              </a:rPr>
              <a:t>essay  </a:t>
            </a:r>
            <a:r>
              <a:rPr sz="3800" spc="10" dirty="0">
                <a:solidFill>
                  <a:srgbClr val="FFFFFF"/>
                </a:solidFill>
                <a:latin typeface="Arial"/>
                <a:cs typeface="Arial"/>
              </a:rPr>
              <a:t>5.Conclusion</a:t>
            </a:r>
            <a:endParaRPr sz="3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640"/>
              </a:spcBef>
            </a:pPr>
            <a:r>
              <a:rPr sz="3800" spc="-5" dirty="0">
                <a:solidFill>
                  <a:srgbClr val="FFFFFF"/>
                </a:solidFill>
                <a:latin typeface="Arial"/>
                <a:cs typeface="Arial"/>
              </a:rPr>
              <a:t>6.</a:t>
            </a:r>
            <a:r>
              <a:rPr sz="3800" spc="-5" dirty="0" smtClean="0">
                <a:solidFill>
                  <a:srgbClr val="FFFFFF"/>
                </a:solidFill>
                <a:latin typeface="Arial"/>
                <a:cs typeface="Arial"/>
              </a:rPr>
              <a:t>References</a:t>
            </a:r>
            <a:endParaRPr sz="3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29100" y="685800"/>
            <a:ext cx="4542790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0" dirty="0"/>
              <a:t>Title</a:t>
            </a:r>
            <a:r>
              <a:rPr spc="-85" dirty="0"/>
              <a:t> </a:t>
            </a:r>
            <a:r>
              <a:rPr spc="-5" dirty="0"/>
              <a:t>Page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2736222"/>
            <a:ext cx="188595" cy="41655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550" spc="38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5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97000" y="2664460"/>
            <a:ext cx="8839200" cy="5386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340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3400" spc="0" dirty="0" smtClean="0">
                <a:solidFill>
                  <a:srgbClr val="FFFFFF"/>
                </a:solidFill>
                <a:latin typeface="Arial"/>
                <a:cs typeface="Arial"/>
              </a:rPr>
              <a:t>he </a:t>
            </a:r>
            <a:r>
              <a:rPr sz="3400" spc="0" dirty="0">
                <a:solidFill>
                  <a:srgbClr val="FFFFFF"/>
                </a:solidFill>
                <a:latin typeface="Arial"/>
                <a:cs typeface="Arial"/>
              </a:rPr>
              <a:t>title </a:t>
            </a:r>
            <a:r>
              <a:rPr lang="en-US" sz="3400" spc="0" dirty="0" smtClean="0">
                <a:solidFill>
                  <a:srgbClr val="FFFFFF"/>
                </a:solidFill>
                <a:latin typeface="Arial"/>
                <a:cs typeface="Arial"/>
              </a:rPr>
              <a:t>and research question </a:t>
            </a:r>
            <a:r>
              <a:rPr sz="3400" spc="0" dirty="0" smtClean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3400" spc="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34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400" spc="5" dirty="0">
                <a:solidFill>
                  <a:srgbClr val="FFFFFF"/>
                </a:solidFill>
                <a:latin typeface="Arial"/>
                <a:cs typeface="Arial"/>
              </a:rPr>
              <a:t>essay</a:t>
            </a:r>
            <a:endParaRPr sz="3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0600" y="3736982"/>
            <a:ext cx="188595" cy="41655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550" spc="38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5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97000" y="3667759"/>
            <a:ext cx="9525000" cy="53860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340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3400" spc="0" dirty="0" smtClean="0">
                <a:solidFill>
                  <a:srgbClr val="FFFFFF"/>
                </a:solidFill>
                <a:latin typeface="Arial"/>
                <a:cs typeface="Arial"/>
              </a:rPr>
              <a:t>he </a:t>
            </a:r>
            <a:r>
              <a:rPr lang="en-US" sz="3400" spc="55" dirty="0" smtClean="0">
                <a:solidFill>
                  <a:srgbClr val="FFFFFF"/>
                </a:solidFill>
                <a:latin typeface="Arial"/>
                <a:cs typeface="Arial"/>
              </a:rPr>
              <a:t>subject </a:t>
            </a:r>
            <a:r>
              <a:rPr lang="en-US" sz="3400" spc="0" dirty="0" smtClean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lang="en-US" sz="3400" spc="40" dirty="0" smtClean="0">
                <a:solidFill>
                  <a:srgbClr val="FFFFFF"/>
                </a:solidFill>
                <a:latin typeface="Arial"/>
                <a:cs typeface="Arial"/>
              </a:rPr>
              <a:t>which </a:t>
            </a:r>
            <a:r>
              <a:rPr lang="en-US" sz="3400" spc="0" dirty="0" smtClean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lang="en-US" sz="3400" spc="5" dirty="0" smtClean="0">
                <a:solidFill>
                  <a:srgbClr val="FFFFFF"/>
                </a:solidFill>
                <a:latin typeface="Arial"/>
                <a:cs typeface="Arial"/>
              </a:rPr>
              <a:t>essay </a:t>
            </a:r>
            <a:r>
              <a:rPr lang="en-US" sz="3400" spc="0" dirty="0" smtClean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lang="en-US" sz="3400" spc="25" dirty="0" smtClean="0">
                <a:solidFill>
                  <a:srgbClr val="FFFFFF"/>
                </a:solidFill>
                <a:latin typeface="Arial"/>
                <a:cs typeface="Arial"/>
              </a:rPr>
              <a:t>registered</a:t>
            </a:r>
            <a:endParaRPr sz="34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0600" y="4737742"/>
            <a:ext cx="188595" cy="41655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550" spc="38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5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97000" y="4671059"/>
            <a:ext cx="10365740" cy="538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499"/>
              </a:lnSpc>
              <a:spcBef>
                <a:spcPts val="100"/>
              </a:spcBef>
            </a:pPr>
            <a:r>
              <a:rPr lang="en-US" sz="340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3400" spc="0" dirty="0" smtClean="0">
                <a:solidFill>
                  <a:srgbClr val="FFFFFF"/>
                </a:solidFill>
                <a:latin typeface="Arial"/>
                <a:cs typeface="Arial"/>
              </a:rPr>
              <a:t>he</a:t>
            </a:r>
            <a:r>
              <a:rPr lang="en-US" sz="3400" spc="0" dirty="0" smtClean="0">
                <a:solidFill>
                  <a:srgbClr val="FFFFFF"/>
                </a:solidFill>
                <a:latin typeface="Arial"/>
                <a:cs typeface="Arial"/>
              </a:rPr>
              <a:t> word count </a:t>
            </a:r>
            <a:r>
              <a:rPr lang="mr-IN" sz="3400" spc="0" dirty="0" smtClean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lang="en-US" sz="3400" spc="0" dirty="0" smtClean="0">
                <a:solidFill>
                  <a:srgbClr val="FFFFFF"/>
                </a:solidFill>
                <a:latin typeface="Arial"/>
                <a:cs typeface="Arial"/>
              </a:rPr>
              <a:t> not to exceed 4000 words</a:t>
            </a:r>
            <a:endParaRPr sz="34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78300" y="8227059"/>
            <a:ext cx="5044440" cy="5467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400" b="1" spc="0" dirty="0">
                <a:solidFill>
                  <a:srgbClr val="FF2600"/>
                </a:solidFill>
                <a:latin typeface="Arial"/>
                <a:cs typeface="Arial"/>
              </a:rPr>
              <a:t>Only this, nothing</a:t>
            </a:r>
            <a:r>
              <a:rPr sz="3400" b="1" spc="-80" dirty="0">
                <a:solidFill>
                  <a:srgbClr val="FF2600"/>
                </a:solidFill>
                <a:latin typeface="Arial"/>
                <a:cs typeface="Arial"/>
              </a:rPr>
              <a:t> </a:t>
            </a:r>
            <a:r>
              <a:rPr sz="3400" b="1" spc="5" dirty="0">
                <a:solidFill>
                  <a:srgbClr val="FF2600"/>
                </a:solidFill>
                <a:latin typeface="Arial"/>
                <a:cs typeface="Arial"/>
              </a:rPr>
              <a:t>more!</a:t>
            </a:r>
            <a:endParaRPr sz="3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65800" y="63500"/>
            <a:ext cx="1889125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0" dirty="0"/>
              <a:t>Title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35100" y="1828800"/>
            <a:ext cx="9944100" cy="1372292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0899"/>
              </a:lnSpc>
              <a:spcBef>
                <a:spcPts val="55"/>
              </a:spcBef>
            </a:pPr>
            <a:r>
              <a:rPr lang="en-US" sz="3800" spc="-2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3800" spc="-25" dirty="0" smtClean="0">
                <a:solidFill>
                  <a:srgbClr val="FFFFFF"/>
                </a:solidFill>
                <a:latin typeface="Arial"/>
                <a:cs typeface="Arial"/>
              </a:rPr>
              <a:t>lear</a:t>
            </a:r>
            <a:r>
              <a:rPr sz="3800" spc="-2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3800" spc="55" dirty="0">
                <a:solidFill>
                  <a:srgbClr val="FFFFFF"/>
                </a:solidFill>
                <a:latin typeface="Arial"/>
                <a:cs typeface="Arial"/>
              </a:rPr>
              <a:t>focused </a:t>
            </a:r>
            <a:r>
              <a:rPr sz="3800" dirty="0">
                <a:solidFill>
                  <a:srgbClr val="FFFFFF"/>
                </a:solidFill>
                <a:latin typeface="Arial"/>
                <a:cs typeface="Arial"/>
              </a:rPr>
              <a:t>summative statement of</a:t>
            </a:r>
            <a:r>
              <a:rPr sz="3800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spc="-5" dirty="0">
                <a:solidFill>
                  <a:srgbClr val="FFFFFF"/>
                </a:solidFill>
                <a:latin typeface="Arial"/>
                <a:cs typeface="Arial"/>
              </a:rPr>
              <a:t>your  </a:t>
            </a:r>
            <a:r>
              <a:rPr sz="3800" spc="0" dirty="0">
                <a:solidFill>
                  <a:srgbClr val="FFFFFF"/>
                </a:solidFill>
                <a:latin typeface="Arial"/>
                <a:cs typeface="Arial"/>
              </a:rPr>
              <a:t>research, </a:t>
            </a:r>
            <a:r>
              <a:rPr sz="5000" b="1" spc="-5" dirty="0">
                <a:solidFill>
                  <a:srgbClr val="FF2600"/>
                </a:solidFill>
                <a:latin typeface="Arial"/>
                <a:cs typeface="Arial"/>
              </a:rPr>
              <a:t>not </a:t>
            </a:r>
            <a:r>
              <a:rPr sz="3800" spc="-5" dirty="0">
                <a:solidFill>
                  <a:srgbClr val="FFFFFF"/>
                </a:solidFill>
                <a:latin typeface="Arial"/>
                <a:cs typeface="Arial"/>
              </a:rPr>
              <a:t>your </a:t>
            </a:r>
            <a:r>
              <a:rPr sz="3800" spc="0" dirty="0">
                <a:solidFill>
                  <a:srgbClr val="FFFFFF"/>
                </a:solidFill>
                <a:latin typeface="Arial"/>
                <a:cs typeface="Arial"/>
              </a:rPr>
              <a:t>research</a:t>
            </a:r>
            <a:r>
              <a:rPr sz="3800" spc="-5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spc="15" dirty="0">
                <a:solidFill>
                  <a:srgbClr val="FFFFFF"/>
                </a:solidFill>
                <a:latin typeface="Arial"/>
                <a:cs typeface="Arial"/>
              </a:rPr>
              <a:t>question.</a:t>
            </a:r>
            <a:endParaRPr sz="3800" dirty="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9783"/>
              </p:ext>
            </p:extLst>
          </p:nvPr>
        </p:nvGraphicFramePr>
        <p:xfrm>
          <a:off x="1073150" y="3702050"/>
          <a:ext cx="10850660" cy="5321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25330"/>
                <a:gridCol w="5425330"/>
              </a:tblGrid>
              <a:tr h="596900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2800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Title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82550" marB="0">
                    <a:lnL w="12700">
                      <a:solidFill>
                        <a:srgbClr val="D6D6D6"/>
                      </a:solidFill>
                      <a:prstDash val="solid"/>
                    </a:lnL>
                    <a:lnR w="12700">
                      <a:solidFill>
                        <a:srgbClr val="D6D7D6"/>
                      </a:solidFill>
                      <a:prstDash val="solid"/>
                    </a:lnR>
                    <a:lnT w="12700">
                      <a:solidFill>
                        <a:srgbClr val="D6D6D6"/>
                      </a:solidFill>
                      <a:prstDash val="solid"/>
                    </a:lnT>
                    <a:lnB w="28575">
                      <a:solidFill>
                        <a:srgbClr val="D6D7D6"/>
                      </a:solidFill>
                      <a:prstDash val="solid"/>
                    </a:lnB>
                    <a:solidFill>
                      <a:srgbClr val="0065C1"/>
                    </a:solidFill>
                  </a:tcPr>
                </a:tc>
                <a:tc>
                  <a:txBody>
                    <a:bodyPr/>
                    <a:lstStyle/>
                    <a:p>
                      <a:pPr marL="118491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28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Research</a:t>
                      </a:r>
                      <a:r>
                        <a:rPr sz="2800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Question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82550" marB="0">
                    <a:lnL w="12700">
                      <a:solidFill>
                        <a:srgbClr val="D6D7D6"/>
                      </a:solidFill>
                      <a:prstDash val="solid"/>
                    </a:lnL>
                    <a:lnR w="12700">
                      <a:solidFill>
                        <a:srgbClr val="D6D6D6"/>
                      </a:solidFill>
                      <a:prstDash val="solid"/>
                    </a:lnR>
                    <a:lnT w="12700">
                      <a:solidFill>
                        <a:srgbClr val="D6D6D6"/>
                      </a:solidFill>
                      <a:prstDash val="solid"/>
                    </a:lnT>
                    <a:lnB w="28575">
                      <a:solidFill>
                        <a:srgbClr val="D6D7D6"/>
                      </a:solidFill>
                      <a:prstDash val="solid"/>
                    </a:lnB>
                    <a:solidFill>
                      <a:srgbClr val="0065C1"/>
                    </a:solidFill>
                  </a:tcPr>
                </a:tc>
              </a:tr>
              <a:tr h="294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750" dirty="0">
                        <a:latin typeface="Times New Roman"/>
                        <a:cs typeface="Times New Roman"/>
                      </a:endParaRPr>
                    </a:p>
                    <a:p>
                      <a:pPr marL="260350" marR="262890" indent="5715" algn="ctr">
                        <a:lnSpc>
                          <a:spcPct val="101200"/>
                        </a:lnSpc>
                      </a:pPr>
                      <a:r>
                        <a:rPr lang="en-US" sz="2800" spc="1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The negative effects of social media on mental health</a:t>
                      </a:r>
                      <a:endParaRPr sz="2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D6D6D6"/>
                      </a:solidFill>
                      <a:prstDash val="solid"/>
                    </a:lnL>
                    <a:lnR w="12700">
                      <a:solidFill>
                        <a:srgbClr val="D6D7D6"/>
                      </a:solidFill>
                      <a:prstDash val="solid"/>
                    </a:lnR>
                    <a:lnT w="28575">
                      <a:solidFill>
                        <a:srgbClr val="D6D7D6"/>
                      </a:solidFill>
                      <a:prstDash val="solid"/>
                    </a:lnT>
                    <a:lnB w="12700">
                      <a:solidFill>
                        <a:srgbClr val="D6D7D6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105410" marR="95250" indent="-10160" algn="ctr">
                        <a:lnSpc>
                          <a:spcPct val="101200"/>
                        </a:lnSpc>
                        <a:spcBef>
                          <a:spcPts val="1295"/>
                        </a:spcBef>
                      </a:pPr>
                      <a:r>
                        <a:rPr lang="en-US" sz="2800" spc="-5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 what extent does research</a:t>
                      </a:r>
                      <a:r>
                        <a:rPr lang="en-US" sz="2800" spc="-5" baseline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support that social media plays a significant role in adolescent depression?</a:t>
                      </a:r>
                      <a:endParaRPr sz="2800" dirty="0">
                        <a:latin typeface="Arial"/>
                        <a:cs typeface="Arial"/>
                      </a:endParaRPr>
                    </a:p>
                  </a:txBody>
                  <a:tcPr marL="0" marR="0" marT="164465" marB="0">
                    <a:lnL w="12700">
                      <a:solidFill>
                        <a:srgbClr val="D6D7D6"/>
                      </a:solidFill>
                      <a:prstDash val="solid"/>
                    </a:lnL>
                    <a:lnR w="12700">
                      <a:solidFill>
                        <a:srgbClr val="D6D6D6"/>
                      </a:solidFill>
                      <a:prstDash val="solid"/>
                    </a:lnR>
                    <a:lnT w="28575">
                      <a:solidFill>
                        <a:srgbClr val="D6D7D6"/>
                      </a:solidFill>
                      <a:prstDash val="solid"/>
                    </a:lnT>
                    <a:lnB w="12700">
                      <a:solidFill>
                        <a:srgbClr val="D6D7D6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1778000">
                <a:tc>
                  <a:txBody>
                    <a:bodyPr/>
                    <a:lstStyle/>
                    <a:p>
                      <a:pPr marL="679450" marR="647065" indent="-12700">
                        <a:lnSpc>
                          <a:spcPct val="101200"/>
                        </a:lnSpc>
                      </a:pPr>
                      <a:endParaRPr lang="en-US" sz="3100" spc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679450" marR="647065" indent="-12700">
                        <a:lnSpc>
                          <a:spcPct val="101200"/>
                        </a:lnSpc>
                      </a:pPr>
                      <a:r>
                        <a:rPr lang="en-US" sz="2800" spc="-5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lang="en-US" sz="2800" spc="-5" baseline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effectiveness of self-talk in improving tennis performance.</a:t>
                      </a:r>
                      <a:endParaRPr sz="2800" dirty="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2700">
                      <a:solidFill>
                        <a:srgbClr val="D6D6D6"/>
                      </a:solidFill>
                      <a:prstDash val="solid"/>
                    </a:lnL>
                    <a:lnR w="12700">
                      <a:solidFill>
                        <a:srgbClr val="D6D7D6"/>
                      </a:solidFill>
                      <a:prstDash val="solid"/>
                    </a:lnR>
                    <a:lnT w="12700">
                      <a:solidFill>
                        <a:srgbClr val="D6D7D6"/>
                      </a:solidFill>
                      <a:prstDash val="solid"/>
                    </a:lnT>
                    <a:lnB w="12700">
                      <a:solidFill>
                        <a:srgbClr val="D6D6D6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80010" marR="74295" algn="ctr">
                        <a:lnSpc>
                          <a:spcPct val="101200"/>
                        </a:lnSpc>
                        <a:spcBef>
                          <a:spcPts val="1870"/>
                        </a:spcBef>
                      </a:pPr>
                      <a:r>
                        <a:rPr lang="en-US" sz="2800" spc="-5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lang="en-US" sz="2800" spc="-5" baseline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self-talk an effective strategy for decreasing anxiety in tennis players?</a:t>
                      </a:r>
                      <a:endParaRPr sz="2800" dirty="0">
                        <a:latin typeface="Arial"/>
                        <a:cs typeface="Arial"/>
                      </a:endParaRPr>
                    </a:p>
                  </a:txBody>
                  <a:tcPr marL="0" marR="0" marT="237490" marB="0">
                    <a:lnL w="12700">
                      <a:solidFill>
                        <a:srgbClr val="D6D7D6"/>
                      </a:solidFill>
                      <a:prstDash val="solid"/>
                    </a:lnL>
                    <a:lnR w="12700">
                      <a:solidFill>
                        <a:srgbClr val="D6D6D6"/>
                      </a:solidFill>
                      <a:prstDash val="solid"/>
                    </a:lnR>
                    <a:lnT w="12700">
                      <a:solidFill>
                        <a:srgbClr val="D6D7D6"/>
                      </a:solidFill>
                      <a:prstDash val="solid"/>
                    </a:lnT>
                    <a:lnB w="12700">
                      <a:solidFill>
                        <a:srgbClr val="D6D6D6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40000" y="685800"/>
            <a:ext cx="7932420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80" dirty="0"/>
              <a:t>Table </a:t>
            </a:r>
            <a:r>
              <a:rPr dirty="0"/>
              <a:t>of</a:t>
            </a:r>
            <a:r>
              <a:rPr spc="114" dirty="0"/>
              <a:t> </a:t>
            </a:r>
            <a:r>
              <a:rPr spc="-5" dirty="0"/>
              <a:t>Contents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3828352"/>
            <a:ext cx="206375" cy="45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50" spc="42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35100" y="3746500"/>
            <a:ext cx="5067300" cy="5975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80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800" dirty="0" smtClean="0">
                <a:solidFill>
                  <a:srgbClr val="FFFFFF"/>
                </a:solidFill>
                <a:latin typeface="Arial"/>
                <a:cs typeface="Arial"/>
              </a:rPr>
              <a:t>t </a:t>
            </a:r>
            <a:r>
              <a:rPr sz="3800" spc="-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38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spc="60" dirty="0">
                <a:solidFill>
                  <a:srgbClr val="FFFFFF"/>
                </a:solidFill>
                <a:latin typeface="Arial"/>
                <a:cs typeface="Arial"/>
              </a:rPr>
              <a:t>beginning</a:t>
            </a:r>
            <a:endParaRPr sz="3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0600" y="4945952"/>
            <a:ext cx="206375" cy="45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50" spc="42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35100" y="4864100"/>
            <a:ext cx="529590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800" spc="2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800" spc="25" dirty="0" smtClean="0">
                <a:solidFill>
                  <a:srgbClr val="FFFFFF"/>
                </a:solidFill>
                <a:latin typeface="Arial"/>
                <a:cs typeface="Arial"/>
              </a:rPr>
              <a:t>umber </a:t>
            </a:r>
            <a:r>
              <a:rPr sz="3800" spc="-5" dirty="0">
                <a:solidFill>
                  <a:srgbClr val="FFFFFF"/>
                </a:solidFill>
                <a:latin typeface="Arial"/>
                <a:cs typeface="Arial"/>
              </a:rPr>
              <a:t>all</a:t>
            </a:r>
            <a:r>
              <a:rPr sz="380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spc="75" dirty="0">
                <a:solidFill>
                  <a:srgbClr val="FFFFFF"/>
                </a:solidFill>
                <a:latin typeface="Arial"/>
                <a:cs typeface="Arial"/>
              </a:rPr>
              <a:t>pages</a:t>
            </a:r>
            <a:endParaRPr sz="38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0600" y="6063552"/>
            <a:ext cx="206375" cy="45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50" spc="42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35100" y="5981700"/>
            <a:ext cx="499681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800" spc="-5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3800" spc="-5" dirty="0" smtClean="0">
                <a:solidFill>
                  <a:srgbClr val="FFFFFF"/>
                </a:solidFill>
                <a:latin typeface="Arial"/>
                <a:cs typeface="Arial"/>
              </a:rPr>
              <a:t>ake </a:t>
            </a:r>
            <a:r>
              <a:rPr sz="3800" spc="-20" dirty="0">
                <a:solidFill>
                  <a:srgbClr val="FFFFFF"/>
                </a:solidFill>
                <a:latin typeface="Arial"/>
                <a:cs typeface="Arial"/>
              </a:rPr>
              <a:t>sure </a:t>
            </a:r>
            <a:r>
              <a:rPr sz="3800" spc="-75" dirty="0">
                <a:solidFill>
                  <a:srgbClr val="FFFFFF"/>
                </a:solidFill>
                <a:latin typeface="Arial"/>
                <a:cs typeface="Arial"/>
              </a:rPr>
              <a:t>it’s</a:t>
            </a:r>
            <a:r>
              <a:rPr sz="3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spc="50" dirty="0">
                <a:solidFill>
                  <a:srgbClr val="FFFFFF"/>
                </a:solidFill>
                <a:latin typeface="Arial"/>
                <a:cs typeface="Arial"/>
              </a:rPr>
              <a:t>accurate</a:t>
            </a:r>
            <a:endParaRPr sz="3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0600" y="7181153"/>
            <a:ext cx="206375" cy="45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50" spc="42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35100" y="7099300"/>
            <a:ext cx="8648700" cy="1767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800" spc="-5" dirty="0" smtClean="0">
                <a:solidFill>
                  <a:srgbClr val="FFFFFF"/>
                </a:solidFill>
                <a:latin typeface="Arial"/>
                <a:cs typeface="Arial"/>
              </a:rPr>
              <a:t>Generate a table of contents; don’t just create your own. In Word </a:t>
            </a:r>
            <a:r>
              <a:rPr lang="mr-IN" sz="3800" spc="-5" dirty="0" smtClean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lang="en-US" sz="3800" spc="-5" dirty="0" smtClean="0">
                <a:solidFill>
                  <a:srgbClr val="FFFFFF"/>
                </a:solidFill>
                <a:latin typeface="Arial"/>
                <a:cs typeface="Arial"/>
              </a:rPr>
              <a:t> use “document elements.”</a:t>
            </a:r>
            <a:endParaRPr sz="3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84600" y="685800"/>
            <a:ext cx="5428615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Int</a:t>
            </a:r>
            <a:r>
              <a:rPr spc="-150" dirty="0"/>
              <a:t>r</a:t>
            </a:r>
            <a:r>
              <a:rPr spc="105" dirty="0"/>
              <a:t>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2800309"/>
            <a:ext cx="201295" cy="44704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750" spc="409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7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22400" y="2732277"/>
            <a:ext cx="7051040" cy="5873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3650" spc="15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3650" spc="15" dirty="0" smtClean="0">
                <a:solidFill>
                  <a:srgbClr val="FFFFFF"/>
                </a:solidFill>
                <a:latin typeface="Arial"/>
                <a:cs typeface="Arial"/>
              </a:rPr>
              <a:t>ake </a:t>
            </a:r>
            <a:r>
              <a:rPr sz="3650" spc="50" dirty="0">
                <a:solidFill>
                  <a:srgbClr val="FFFFFF"/>
                </a:solidFill>
                <a:latin typeface="Arial"/>
                <a:cs typeface="Arial"/>
              </a:rPr>
              <a:t>clear </a:t>
            </a:r>
            <a:r>
              <a:rPr sz="3650" spc="1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3650" spc="50" dirty="0">
                <a:solidFill>
                  <a:srgbClr val="FFFFFF"/>
                </a:solidFill>
                <a:latin typeface="Arial"/>
                <a:cs typeface="Arial"/>
              </a:rPr>
              <a:t>focus </a:t>
            </a:r>
            <a:r>
              <a:rPr sz="3650" spc="10" dirty="0">
                <a:solidFill>
                  <a:srgbClr val="FFFFFF"/>
                </a:solidFill>
                <a:latin typeface="Arial"/>
                <a:cs typeface="Arial"/>
              </a:rPr>
              <a:t>of the</a:t>
            </a:r>
            <a:r>
              <a:rPr sz="365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50" spc="10" dirty="0">
                <a:solidFill>
                  <a:srgbClr val="FFFFFF"/>
                </a:solidFill>
                <a:latin typeface="Arial"/>
                <a:cs typeface="Arial"/>
              </a:rPr>
              <a:t>essay</a:t>
            </a:r>
            <a:endParaRPr sz="36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0600" y="3863807"/>
            <a:ext cx="201295" cy="44704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750" spc="409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7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22400" y="3786377"/>
            <a:ext cx="10554970" cy="1148819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>
              <a:lnSpc>
                <a:spcPts val="4300"/>
              </a:lnSpc>
              <a:spcBef>
                <a:spcPts val="345"/>
              </a:spcBef>
            </a:pPr>
            <a:r>
              <a:rPr lang="en-US" sz="3650" spc="15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3650" spc="15" dirty="0" smtClean="0">
                <a:solidFill>
                  <a:srgbClr val="FFFFFF"/>
                </a:solidFill>
                <a:latin typeface="Arial"/>
                <a:cs typeface="Arial"/>
              </a:rPr>
              <a:t>ake </a:t>
            </a:r>
            <a:r>
              <a:rPr sz="3650" spc="50" dirty="0">
                <a:solidFill>
                  <a:srgbClr val="FFFFFF"/>
                </a:solidFill>
                <a:latin typeface="Arial"/>
                <a:cs typeface="Arial"/>
              </a:rPr>
              <a:t>clear </a:t>
            </a:r>
            <a:r>
              <a:rPr sz="3650" spc="1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3650" spc="100" dirty="0">
                <a:solidFill>
                  <a:srgbClr val="FFFFFF"/>
                </a:solidFill>
                <a:latin typeface="Arial"/>
                <a:cs typeface="Arial"/>
              </a:rPr>
              <a:t>scope </a:t>
            </a:r>
            <a:r>
              <a:rPr sz="3650" spc="10" dirty="0">
                <a:solidFill>
                  <a:srgbClr val="FFFFFF"/>
                </a:solidFill>
                <a:latin typeface="Arial"/>
                <a:cs typeface="Arial"/>
              </a:rPr>
              <a:t>of the </a:t>
            </a:r>
            <a:r>
              <a:rPr sz="3650" spc="15" dirty="0" smtClean="0">
                <a:solidFill>
                  <a:srgbClr val="FFFFFF"/>
                </a:solidFill>
                <a:latin typeface="Arial"/>
                <a:cs typeface="Arial"/>
              </a:rPr>
              <a:t>research</a:t>
            </a:r>
            <a:r>
              <a:rPr lang="en-US" sz="3650" spc="15" dirty="0" smtClean="0">
                <a:solidFill>
                  <a:srgbClr val="FFFFFF"/>
                </a:solidFill>
                <a:latin typeface="Arial"/>
                <a:cs typeface="Arial"/>
              </a:rPr>
              <a:t> - </a:t>
            </a:r>
            <a:r>
              <a:rPr sz="3650" spc="1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3650" spc="5" dirty="0" smtClean="0">
                <a:solidFill>
                  <a:srgbClr val="FFFFFF"/>
                </a:solidFill>
                <a:latin typeface="Arial"/>
                <a:cs typeface="Arial"/>
              </a:rPr>
              <a:t>specifically, identify the </a:t>
            </a:r>
            <a:r>
              <a:rPr lang="en-US" sz="3650" spc="10" dirty="0" smtClean="0">
                <a:solidFill>
                  <a:srgbClr val="FFFFFF"/>
                </a:solidFill>
                <a:latin typeface="Arial"/>
                <a:cs typeface="Arial"/>
              </a:rPr>
              <a:t>key </a:t>
            </a:r>
            <a:r>
              <a:rPr sz="3650" spc="30" dirty="0" smtClean="0">
                <a:solidFill>
                  <a:srgbClr val="FFFFFF"/>
                </a:solidFill>
                <a:latin typeface="Arial"/>
                <a:cs typeface="Arial"/>
              </a:rPr>
              <a:t>sources </a:t>
            </a:r>
            <a:r>
              <a:rPr sz="3650" spc="1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3650" spc="114" dirty="0">
                <a:solidFill>
                  <a:srgbClr val="FFFFFF"/>
                </a:solidFill>
                <a:latin typeface="Arial"/>
                <a:cs typeface="Arial"/>
              </a:rPr>
              <a:t>be</a:t>
            </a:r>
            <a:r>
              <a:rPr sz="365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50" spc="60" dirty="0">
                <a:solidFill>
                  <a:srgbClr val="FFFFFF"/>
                </a:solidFill>
                <a:latin typeface="Arial"/>
                <a:cs typeface="Arial"/>
              </a:rPr>
              <a:t>used</a:t>
            </a:r>
            <a:endParaRPr sz="365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0600" y="5473405"/>
            <a:ext cx="201295" cy="44704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750" spc="409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7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22400" y="5399277"/>
            <a:ext cx="10068560" cy="5873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3650" spc="60" dirty="0" smtClean="0">
                <a:solidFill>
                  <a:srgbClr val="FFFFFF"/>
                </a:solidFill>
                <a:latin typeface="Arial"/>
                <a:cs typeface="Arial"/>
              </a:rPr>
              <a:t>Outline </a:t>
            </a:r>
            <a:r>
              <a:rPr sz="3650" spc="10" dirty="0" smtClean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3650" spc="5" dirty="0">
                <a:solidFill>
                  <a:srgbClr val="FFFFFF"/>
                </a:solidFill>
                <a:latin typeface="Arial"/>
                <a:cs typeface="Arial"/>
              </a:rPr>
              <a:t>line </a:t>
            </a:r>
            <a:r>
              <a:rPr sz="3650" spc="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3650" spc="35" dirty="0">
                <a:solidFill>
                  <a:srgbClr val="FFFFFF"/>
                </a:solidFill>
                <a:latin typeface="Arial"/>
                <a:cs typeface="Arial"/>
              </a:rPr>
              <a:t>argument </a:t>
            </a:r>
            <a:r>
              <a:rPr sz="3650" spc="1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3650" spc="114" dirty="0">
                <a:solidFill>
                  <a:srgbClr val="FFFFFF"/>
                </a:solidFill>
                <a:latin typeface="Arial"/>
                <a:cs typeface="Arial"/>
              </a:rPr>
              <a:t>be</a:t>
            </a:r>
            <a:r>
              <a:rPr sz="3650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50" spc="10" dirty="0">
                <a:solidFill>
                  <a:srgbClr val="FFFFFF"/>
                </a:solidFill>
                <a:latin typeface="Arial"/>
                <a:cs typeface="Arial"/>
              </a:rPr>
              <a:t>taken</a:t>
            </a:r>
            <a:endParaRPr sz="365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0600" y="6536903"/>
            <a:ext cx="201295" cy="44704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750" spc="409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7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22400" y="6466077"/>
            <a:ext cx="9929495" cy="222567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>
              <a:lnSpc>
                <a:spcPts val="4300"/>
              </a:lnSpc>
              <a:spcBef>
                <a:spcPts val="345"/>
              </a:spcBef>
            </a:pPr>
            <a:r>
              <a:rPr sz="3650" spc="-25" dirty="0">
                <a:solidFill>
                  <a:srgbClr val="FFFFFF"/>
                </a:solidFill>
                <a:latin typeface="Arial"/>
                <a:cs typeface="Arial"/>
              </a:rPr>
              <a:t>While </a:t>
            </a:r>
            <a:r>
              <a:rPr sz="3650" spc="35" dirty="0">
                <a:solidFill>
                  <a:srgbClr val="FFFFFF"/>
                </a:solidFill>
                <a:latin typeface="Arial"/>
                <a:cs typeface="Arial"/>
              </a:rPr>
              <a:t>students </a:t>
            </a:r>
            <a:r>
              <a:rPr sz="3650" spc="50" dirty="0">
                <a:solidFill>
                  <a:srgbClr val="FFFFFF"/>
                </a:solidFill>
                <a:latin typeface="Arial"/>
                <a:cs typeface="Arial"/>
              </a:rPr>
              <a:t>should </a:t>
            </a:r>
            <a:r>
              <a:rPr sz="3650" spc="10" dirty="0">
                <a:solidFill>
                  <a:srgbClr val="FFFFFF"/>
                </a:solidFill>
                <a:latin typeface="Arial"/>
                <a:cs typeface="Arial"/>
              </a:rPr>
              <a:t>have a sense of the  </a:t>
            </a:r>
            <a:r>
              <a:rPr sz="3650" spc="50" dirty="0">
                <a:solidFill>
                  <a:srgbClr val="FFFFFF"/>
                </a:solidFill>
                <a:latin typeface="Arial"/>
                <a:cs typeface="Arial"/>
              </a:rPr>
              <a:t>direction </a:t>
            </a:r>
            <a:r>
              <a:rPr sz="3650" spc="8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3650" spc="10" dirty="0">
                <a:solidFill>
                  <a:srgbClr val="FFFFFF"/>
                </a:solidFill>
                <a:latin typeface="Arial"/>
                <a:cs typeface="Arial"/>
              </a:rPr>
              <a:t>key </a:t>
            </a:r>
            <a:r>
              <a:rPr sz="3650" spc="50" dirty="0">
                <a:solidFill>
                  <a:srgbClr val="FFFFFF"/>
                </a:solidFill>
                <a:latin typeface="Arial"/>
                <a:cs typeface="Arial"/>
              </a:rPr>
              <a:t>focus </a:t>
            </a:r>
            <a:r>
              <a:rPr sz="3650" spc="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3650" spc="5" dirty="0">
                <a:solidFill>
                  <a:srgbClr val="FFFFFF"/>
                </a:solidFill>
                <a:latin typeface="Arial"/>
                <a:cs typeface="Arial"/>
              </a:rPr>
              <a:t>their </a:t>
            </a:r>
            <a:r>
              <a:rPr sz="3650" spc="-40" dirty="0">
                <a:solidFill>
                  <a:srgbClr val="FFFFFF"/>
                </a:solidFill>
                <a:latin typeface="Arial"/>
                <a:cs typeface="Arial"/>
              </a:rPr>
              <a:t>essay, </a:t>
            </a:r>
            <a:r>
              <a:rPr sz="3650" spc="0" dirty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3650" spc="5" dirty="0">
                <a:solidFill>
                  <a:srgbClr val="FFFFFF"/>
                </a:solidFill>
                <a:latin typeface="Arial"/>
                <a:cs typeface="Arial"/>
              </a:rPr>
              <a:t>is  </a:t>
            </a:r>
            <a:r>
              <a:rPr sz="3650" spc="10" dirty="0">
                <a:solidFill>
                  <a:srgbClr val="FFFFFF"/>
                </a:solidFill>
                <a:latin typeface="Arial"/>
                <a:cs typeface="Arial"/>
              </a:rPr>
              <a:t>sometimes </a:t>
            </a:r>
            <a:r>
              <a:rPr sz="3650" spc="55" dirty="0">
                <a:solidFill>
                  <a:srgbClr val="FFFFFF"/>
                </a:solidFill>
                <a:latin typeface="Arial"/>
                <a:cs typeface="Arial"/>
              </a:rPr>
              <a:t>advisable </a:t>
            </a:r>
            <a:r>
              <a:rPr sz="3650" spc="1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3650" spc="5" dirty="0">
                <a:solidFill>
                  <a:srgbClr val="FFFFFF"/>
                </a:solidFill>
                <a:latin typeface="Arial"/>
                <a:cs typeface="Arial"/>
              </a:rPr>
              <a:t>finalize </a:t>
            </a:r>
            <a:r>
              <a:rPr sz="3650" spc="1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365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50" spc="35" dirty="0">
                <a:solidFill>
                  <a:srgbClr val="FFFFFF"/>
                </a:solidFill>
                <a:latin typeface="Arial"/>
                <a:cs typeface="Arial"/>
              </a:rPr>
              <a:t>introduction  </a:t>
            </a:r>
            <a:r>
              <a:rPr sz="3650" spc="65" dirty="0">
                <a:solidFill>
                  <a:srgbClr val="FFFFFF"/>
                </a:solidFill>
                <a:latin typeface="Arial"/>
                <a:cs typeface="Arial"/>
              </a:rPr>
              <a:t>once </a:t>
            </a:r>
            <a:r>
              <a:rPr sz="3650" spc="1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3650" spc="114" dirty="0">
                <a:solidFill>
                  <a:srgbClr val="FFFFFF"/>
                </a:solidFill>
                <a:latin typeface="Arial"/>
                <a:cs typeface="Arial"/>
              </a:rPr>
              <a:t>body </a:t>
            </a:r>
            <a:r>
              <a:rPr sz="3650" spc="10" dirty="0">
                <a:solidFill>
                  <a:srgbClr val="FFFFFF"/>
                </a:solidFill>
                <a:latin typeface="Arial"/>
                <a:cs typeface="Arial"/>
              </a:rPr>
              <a:t>of the essay </a:t>
            </a:r>
            <a:r>
              <a:rPr sz="3650" spc="5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3650" spc="-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50" spc="60" dirty="0">
                <a:solidFill>
                  <a:srgbClr val="FFFFFF"/>
                </a:solidFill>
                <a:latin typeface="Arial"/>
                <a:cs typeface="Arial"/>
              </a:rPr>
              <a:t>complete</a:t>
            </a:r>
            <a:endParaRPr sz="36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22900" y="266700"/>
            <a:ext cx="215963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90" dirty="0"/>
              <a:t>Body</a:t>
            </a:r>
            <a:endParaRPr sz="7200"/>
          </a:p>
        </p:txBody>
      </p:sp>
      <p:sp>
        <p:nvSpPr>
          <p:cNvPr id="3" name="object 3"/>
          <p:cNvSpPr txBox="1"/>
          <p:nvPr/>
        </p:nvSpPr>
        <p:spPr>
          <a:xfrm>
            <a:off x="990600" y="1689682"/>
            <a:ext cx="170180" cy="3733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250" spc="35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2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46200" y="1620519"/>
            <a:ext cx="9271000" cy="479618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lang="en-US" sz="3000" spc="25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3000" spc="25" dirty="0" smtClean="0">
                <a:solidFill>
                  <a:srgbClr val="FFFFFF"/>
                </a:solidFill>
                <a:latin typeface="Arial"/>
                <a:cs typeface="Arial"/>
              </a:rPr>
              <a:t>esearch</a:t>
            </a:r>
            <a:r>
              <a:rPr sz="3000" spc="2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3000" spc="10" dirty="0">
                <a:solidFill>
                  <a:srgbClr val="FFFFFF"/>
                </a:solidFill>
                <a:latin typeface="Arial"/>
                <a:cs typeface="Arial"/>
              </a:rPr>
              <a:t>analysis, </a:t>
            </a:r>
            <a:r>
              <a:rPr sz="3000" spc="50" dirty="0">
                <a:solidFill>
                  <a:srgbClr val="FFFFFF"/>
                </a:solidFill>
                <a:latin typeface="Arial"/>
                <a:cs typeface="Arial"/>
              </a:rPr>
              <a:t>discussion </a:t>
            </a:r>
            <a:r>
              <a:rPr sz="3000" spc="7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300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10" dirty="0">
                <a:solidFill>
                  <a:srgbClr val="FFFFFF"/>
                </a:solidFill>
                <a:latin typeface="Arial"/>
                <a:cs typeface="Arial"/>
              </a:rPr>
              <a:t>evaluation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0600" y="2573602"/>
            <a:ext cx="170180" cy="3733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250" spc="35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2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46200" y="2509520"/>
            <a:ext cx="3837940" cy="4889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lang="en-US" sz="3000" spc="1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000" spc="1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25" dirty="0">
                <a:solidFill>
                  <a:srgbClr val="FFFFFF"/>
                </a:solidFill>
                <a:latin typeface="Arial"/>
                <a:cs typeface="Arial"/>
              </a:rPr>
              <a:t>reasoned</a:t>
            </a:r>
            <a:r>
              <a:rPr sz="30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30" dirty="0">
                <a:solidFill>
                  <a:srgbClr val="FFFFFF"/>
                </a:solidFill>
                <a:latin typeface="Arial"/>
                <a:cs typeface="Arial"/>
              </a:rPr>
              <a:t>argument.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35100" y="3457523"/>
            <a:ext cx="170180" cy="3733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250" spc="35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2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90700" y="3385820"/>
            <a:ext cx="9436100" cy="479618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lang="en-US" sz="3000" spc="25" dirty="0" smtClean="0">
                <a:solidFill>
                  <a:srgbClr val="FFFFFF"/>
                </a:solidFill>
                <a:latin typeface="Arial"/>
                <a:cs typeface="Arial"/>
              </a:rPr>
              <a:t>Evidence must be relevant to the research question. 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35100" y="4341442"/>
            <a:ext cx="170180" cy="3733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250" spc="35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2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90700" y="4274820"/>
            <a:ext cx="7758430" cy="4889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lang="en-US" sz="3000" spc="15" dirty="0" smtClean="0">
                <a:solidFill>
                  <a:srgbClr val="FFFFFF"/>
                </a:solidFill>
                <a:latin typeface="Arial"/>
                <a:cs typeface="Arial"/>
              </a:rPr>
              <a:t>It must be explicitly linked to the question.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35100" y="5225362"/>
            <a:ext cx="170180" cy="3733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250" spc="35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2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90700" y="5151120"/>
            <a:ext cx="9817100" cy="941283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40"/>
              </a:spcBef>
            </a:pPr>
            <a:r>
              <a:rPr lang="en-US" sz="3000" spc="15" dirty="0" smtClean="0">
                <a:solidFill>
                  <a:srgbClr val="FFFFFF"/>
                </a:solidFill>
                <a:latin typeface="Arial"/>
                <a:cs typeface="Arial"/>
              </a:rPr>
              <a:t>Can use </a:t>
            </a:r>
            <a:r>
              <a:rPr lang="en-US" sz="3000" spc="55" dirty="0" smtClean="0">
                <a:solidFill>
                  <a:srgbClr val="FFFFFF"/>
                </a:solidFill>
                <a:latin typeface="Arial"/>
                <a:cs typeface="Arial"/>
              </a:rPr>
              <a:t>sub-headings </a:t>
            </a:r>
            <a:r>
              <a:rPr lang="en-US" sz="3000" spc="10" dirty="0" smtClean="0">
                <a:solidFill>
                  <a:srgbClr val="FFFFFF"/>
                </a:solidFill>
                <a:latin typeface="Arial"/>
                <a:cs typeface="Arial"/>
              </a:rPr>
              <a:t>within the </a:t>
            </a:r>
            <a:r>
              <a:rPr lang="en-US" sz="3000" spc="15" dirty="0" smtClean="0">
                <a:solidFill>
                  <a:srgbClr val="FFFFFF"/>
                </a:solidFill>
                <a:latin typeface="Arial"/>
                <a:cs typeface="Arial"/>
              </a:rPr>
              <a:t>main </a:t>
            </a:r>
            <a:r>
              <a:rPr lang="en-US" sz="3000" spc="100" dirty="0" smtClean="0">
                <a:solidFill>
                  <a:srgbClr val="FFFFFF"/>
                </a:solidFill>
                <a:latin typeface="Arial"/>
                <a:cs typeface="Arial"/>
              </a:rPr>
              <a:t>body </a:t>
            </a:r>
            <a:r>
              <a:rPr lang="en-US" sz="3000" spc="10" dirty="0" smtClean="0">
                <a:solidFill>
                  <a:srgbClr val="FFFFFF"/>
                </a:solidFill>
                <a:latin typeface="Arial"/>
                <a:cs typeface="Arial"/>
              </a:rPr>
              <a:t>of the</a:t>
            </a:r>
            <a:r>
              <a:rPr lang="en-US" sz="3000" spc="-18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3000" spc="15" dirty="0" smtClean="0">
                <a:solidFill>
                  <a:srgbClr val="FFFFFF"/>
                </a:solidFill>
                <a:latin typeface="Arial"/>
                <a:cs typeface="Arial"/>
              </a:rPr>
              <a:t>essay  </a:t>
            </a:r>
            <a:r>
              <a:rPr lang="en-US" sz="3000" spc="10" dirty="0" smtClean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lang="en-US" sz="3000" spc="55" dirty="0" smtClean="0">
                <a:solidFill>
                  <a:srgbClr val="FFFFFF"/>
                </a:solidFill>
                <a:latin typeface="Arial"/>
                <a:cs typeface="Arial"/>
              </a:rPr>
              <a:t>help </a:t>
            </a:r>
            <a:r>
              <a:rPr lang="en-US" sz="3000" spc="10" dirty="0" smtClean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lang="en-US" sz="3000" spc="30" dirty="0" smtClean="0">
                <a:solidFill>
                  <a:srgbClr val="FFFFFF"/>
                </a:solidFill>
                <a:latin typeface="Arial"/>
                <a:cs typeface="Arial"/>
              </a:rPr>
              <a:t>reader </a:t>
            </a:r>
            <a:r>
              <a:rPr lang="en-US" sz="3000" spc="50" dirty="0" smtClean="0">
                <a:solidFill>
                  <a:srgbClr val="FFFFFF"/>
                </a:solidFill>
                <a:latin typeface="Arial"/>
                <a:cs typeface="Arial"/>
              </a:rPr>
              <a:t>understand </a:t>
            </a:r>
            <a:r>
              <a:rPr lang="en-US" sz="3000" spc="10" dirty="0" smtClean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lang="en-US" sz="3000" spc="-13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3000" spc="35" dirty="0" smtClean="0">
                <a:solidFill>
                  <a:srgbClr val="FFFFFF"/>
                </a:solidFill>
                <a:latin typeface="Arial"/>
                <a:cs typeface="Arial"/>
              </a:rPr>
              <a:t>argument</a:t>
            </a:r>
            <a:endParaRPr lang="en-US" sz="3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49700" y="685800"/>
            <a:ext cx="5107940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5" dirty="0"/>
              <a:t>Conclusion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2800309"/>
            <a:ext cx="201295" cy="44704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750" spc="409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7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22400" y="2732277"/>
            <a:ext cx="9042400" cy="5790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3650" spc="10" dirty="0" smtClean="0">
                <a:solidFill>
                  <a:srgbClr val="FFFFFF"/>
                </a:solidFill>
                <a:latin typeface="Arial"/>
                <a:cs typeface="Arial"/>
              </a:rPr>
              <a:t>Must follow your line of argument.</a:t>
            </a:r>
            <a:endParaRPr sz="36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0600" y="3863807"/>
            <a:ext cx="201295" cy="44704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750" spc="409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7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22400" y="3786377"/>
            <a:ext cx="8356600" cy="5790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3650" spc="75" dirty="0" smtClean="0">
                <a:solidFill>
                  <a:srgbClr val="FFFFFF"/>
                </a:solidFill>
                <a:latin typeface="Arial"/>
                <a:cs typeface="Arial"/>
              </a:rPr>
              <a:t>Explain </a:t>
            </a:r>
            <a:r>
              <a:rPr sz="3650" spc="10" dirty="0" smtClean="0">
                <a:solidFill>
                  <a:srgbClr val="FFFFFF"/>
                </a:solidFill>
                <a:latin typeface="Arial"/>
                <a:cs typeface="Arial"/>
              </a:rPr>
              <a:t>any</a:t>
            </a:r>
            <a:r>
              <a:rPr sz="3650" spc="-7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50" spc="5" dirty="0" smtClean="0">
                <a:solidFill>
                  <a:srgbClr val="FFFFFF"/>
                </a:solidFill>
                <a:latin typeface="Arial"/>
                <a:cs typeface="Arial"/>
              </a:rPr>
              <a:t>limitations</a:t>
            </a:r>
            <a:r>
              <a:rPr lang="en-US" sz="3650" spc="5" dirty="0" smtClean="0">
                <a:solidFill>
                  <a:srgbClr val="FFFFFF"/>
                </a:solidFill>
                <a:latin typeface="Arial"/>
                <a:cs typeface="Arial"/>
              </a:rPr>
              <a:t> of the argument</a:t>
            </a:r>
            <a:endParaRPr sz="365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0600" y="4927305"/>
            <a:ext cx="201295" cy="44704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750" spc="409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7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22400" y="4853177"/>
            <a:ext cx="9880600" cy="5790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3650" spc="10" dirty="0" smtClean="0">
                <a:solidFill>
                  <a:srgbClr val="FFFFFF"/>
                </a:solidFill>
                <a:latin typeface="Arial"/>
                <a:cs typeface="Arial"/>
              </a:rPr>
              <a:t>Identify </a:t>
            </a:r>
            <a:r>
              <a:rPr sz="3650" spc="30" dirty="0" smtClean="0">
                <a:solidFill>
                  <a:srgbClr val="FFFFFF"/>
                </a:solidFill>
                <a:latin typeface="Arial"/>
                <a:cs typeface="Arial"/>
              </a:rPr>
              <a:t>questions </a:t>
            </a:r>
            <a:r>
              <a:rPr sz="3650" spc="10" dirty="0">
                <a:solidFill>
                  <a:srgbClr val="FFFFFF"/>
                </a:solidFill>
                <a:latin typeface="Arial"/>
                <a:cs typeface="Arial"/>
              </a:rPr>
              <a:t>that have not </a:t>
            </a:r>
            <a:r>
              <a:rPr sz="3650" spc="65" dirty="0">
                <a:solidFill>
                  <a:srgbClr val="FFFFFF"/>
                </a:solidFill>
                <a:latin typeface="Arial"/>
                <a:cs typeface="Arial"/>
              </a:rPr>
              <a:t>been</a:t>
            </a:r>
            <a:r>
              <a:rPr sz="365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50" spc="25" dirty="0">
                <a:solidFill>
                  <a:srgbClr val="FFFFFF"/>
                </a:solidFill>
                <a:latin typeface="Arial"/>
                <a:cs typeface="Arial"/>
              </a:rPr>
              <a:t>resolved</a:t>
            </a:r>
            <a:endParaRPr sz="365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0600" y="5990803"/>
            <a:ext cx="201295" cy="44704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750" spc="409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7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22400" y="5919977"/>
            <a:ext cx="10579735" cy="277177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>
              <a:lnSpc>
                <a:spcPts val="4300"/>
              </a:lnSpc>
              <a:spcBef>
                <a:spcPts val="345"/>
              </a:spcBef>
            </a:pPr>
            <a:r>
              <a:rPr sz="3650" spc="-25" dirty="0">
                <a:solidFill>
                  <a:srgbClr val="FFFFFF"/>
                </a:solidFill>
                <a:latin typeface="Arial"/>
                <a:cs typeface="Arial"/>
              </a:rPr>
              <a:t>While </a:t>
            </a:r>
            <a:r>
              <a:rPr sz="3650" spc="35" dirty="0">
                <a:solidFill>
                  <a:srgbClr val="FFFFFF"/>
                </a:solidFill>
                <a:latin typeface="Arial"/>
                <a:cs typeface="Arial"/>
              </a:rPr>
              <a:t>students </a:t>
            </a:r>
            <a:r>
              <a:rPr sz="3650" spc="50" dirty="0">
                <a:solidFill>
                  <a:srgbClr val="FFFFFF"/>
                </a:solidFill>
                <a:latin typeface="Arial"/>
                <a:cs typeface="Arial"/>
              </a:rPr>
              <a:t>might </a:t>
            </a:r>
            <a:r>
              <a:rPr sz="3650" spc="60" dirty="0">
                <a:solidFill>
                  <a:srgbClr val="FFFFFF"/>
                </a:solidFill>
                <a:latin typeface="Arial"/>
                <a:cs typeface="Arial"/>
              </a:rPr>
              <a:t>draw </a:t>
            </a:r>
            <a:r>
              <a:rPr sz="3650" spc="50" dirty="0">
                <a:solidFill>
                  <a:srgbClr val="FFFFFF"/>
                </a:solidFill>
                <a:latin typeface="Arial"/>
                <a:cs typeface="Arial"/>
              </a:rPr>
              <a:t>conclusions</a:t>
            </a:r>
            <a:r>
              <a:rPr sz="365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50" spc="25" dirty="0">
                <a:solidFill>
                  <a:srgbClr val="FFFFFF"/>
                </a:solidFill>
                <a:latin typeface="Arial"/>
                <a:cs typeface="Arial"/>
              </a:rPr>
              <a:t>throughout  </a:t>
            </a:r>
            <a:r>
              <a:rPr sz="3650" spc="10" dirty="0">
                <a:solidFill>
                  <a:srgbClr val="FFFFFF"/>
                </a:solidFill>
                <a:latin typeface="Arial"/>
                <a:cs typeface="Arial"/>
              </a:rPr>
              <a:t>the essay </a:t>
            </a:r>
            <a:r>
              <a:rPr sz="3650" spc="100" dirty="0">
                <a:solidFill>
                  <a:srgbClr val="FFFFFF"/>
                </a:solidFill>
                <a:latin typeface="Arial"/>
                <a:cs typeface="Arial"/>
              </a:rPr>
              <a:t>based </a:t>
            </a:r>
            <a:r>
              <a:rPr sz="3650" spc="10" dirty="0">
                <a:solidFill>
                  <a:srgbClr val="FFFFFF"/>
                </a:solidFill>
                <a:latin typeface="Arial"/>
                <a:cs typeface="Arial"/>
              </a:rPr>
              <a:t>on </a:t>
            </a:r>
            <a:r>
              <a:rPr sz="3650" spc="5" dirty="0">
                <a:solidFill>
                  <a:srgbClr val="FFFFFF"/>
                </a:solidFill>
                <a:latin typeface="Arial"/>
                <a:cs typeface="Arial"/>
              </a:rPr>
              <a:t>their </a:t>
            </a:r>
            <a:r>
              <a:rPr sz="3650" spc="50" dirty="0">
                <a:solidFill>
                  <a:srgbClr val="FFFFFF"/>
                </a:solidFill>
                <a:latin typeface="Arial"/>
                <a:cs typeface="Arial"/>
              </a:rPr>
              <a:t>findings, </a:t>
            </a:r>
            <a:r>
              <a:rPr sz="3650" spc="0" dirty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3650" spc="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3650" spc="40" dirty="0">
                <a:solidFill>
                  <a:srgbClr val="FFFFFF"/>
                </a:solidFill>
                <a:latin typeface="Arial"/>
                <a:cs typeface="Arial"/>
              </a:rPr>
              <a:t>important  </a:t>
            </a:r>
            <a:r>
              <a:rPr sz="3650" spc="10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3650" dirty="0">
                <a:solidFill>
                  <a:srgbClr val="FFFFFF"/>
                </a:solidFill>
                <a:latin typeface="Arial"/>
                <a:cs typeface="Arial"/>
              </a:rPr>
              <a:t>there </a:t>
            </a:r>
            <a:r>
              <a:rPr sz="3650" spc="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3650" spc="1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3650" spc="5" dirty="0">
                <a:solidFill>
                  <a:srgbClr val="FFFFFF"/>
                </a:solidFill>
                <a:latin typeface="Arial"/>
                <a:cs typeface="Arial"/>
              </a:rPr>
              <a:t>final, </a:t>
            </a:r>
            <a:r>
              <a:rPr sz="3650" spc="10" dirty="0">
                <a:solidFill>
                  <a:srgbClr val="FFFFFF"/>
                </a:solidFill>
                <a:latin typeface="Arial"/>
                <a:cs typeface="Arial"/>
              </a:rPr>
              <a:t>summative </a:t>
            </a:r>
            <a:r>
              <a:rPr sz="3650" spc="50" dirty="0">
                <a:solidFill>
                  <a:srgbClr val="FFFFFF"/>
                </a:solidFill>
                <a:latin typeface="Arial"/>
                <a:cs typeface="Arial"/>
              </a:rPr>
              <a:t>conclusion </a:t>
            </a:r>
            <a:r>
              <a:rPr sz="3650" spc="10" dirty="0">
                <a:solidFill>
                  <a:srgbClr val="FFFFFF"/>
                </a:solidFill>
                <a:latin typeface="Arial"/>
                <a:cs typeface="Arial"/>
              </a:rPr>
              <a:t>at the  </a:t>
            </a:r>
            <a:r>
              <a:rPr sz="3650" spc="60" dirty="0">
                <a:solidFill>
                  <a:srgbClr val="FFFFFF"/>
                </a:solidFill>
                <a:latin typeface="Arial"/>
                <a:cs typeface="Arial"/>
              </a:rPr>
              <a:t>end. </a:t>
            </a:r>
            <a:r>
              <a:rPr sz="3650" b="1" spc="5" dirty="0">
                <a:solidFill>
                  <a:srgbClr val="FF7E79"/>
                </a:solidFill>
                <a:latin typeface="Arial"/>
                <a:cs typeface="Arial"/>
              </a:rPr>
              <a:t>This conclusion(s) </a:t>
            </a:r>
            <a:r>
              <a:rPr sz="3650" b="1" spc="15" dirty="0">
                <a:solidFill>
                  <a:srgbClr val="FF7E79"/>
                </a:solidFill>
                <a:latin typeface="Arial"/>
                <a:cs typeface="Arial"/>
              </a:rPr>
              <a:t>must </a:t>
            </a:r>
            <a:r>
              <a:rPr sz="3650" b="1" spc="5" dirty="0">
                <a:solidFill>
                  <a:srgbClr val="FF7E79"/>
                </a:solidFill>
                <a:latin typeface="Arial"/>
                <a:cs typeface="Arial"/>
              </a:rPr>
              <a:t>relate to the  </a:t>
            </a:r>
            <a:r>
              <a:rPr sz="3650" b="1" spc="10" dirty="0">
                <a:solidFill>
                  <a:srgbClr val="FF7E79"/>
                </a:solidFill>
                <a:latin typeface="Arial"/>
                <a:cs typeface="Arial"/>
              </a:rPr>
              <a:t>research question</a:t>
            </a:r>
            <a:r>
              <a:rPr sz="3650" b="1" spc="-60" dirty="0">
                <a:solidFill>
                  <a:srgbClr val="FF7E79"/>
                </a:solidFill>
                <a:latin typeface="Arial"/>
                <a:cs typeface="Arial"/>
              </a:rPr>
              <a:t> </a:t>
            </a:r>
            <a:r>
              <a:rPr sz="3650" b="1" spc="10" dirty="0">
                <a:solidFill>
                  <a:srgbClr val="FF7E79"/>
                </a:solidFill>
                <a:latin typeface="Arial"/>
                <a:cs typeface="Arial"/>
              </a:rPr>
              <a:t>posed.</a:t>
            </a:r>
            <a:endParaRPr sz="36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67100" y="276860"/>
            <a:ext cx="6082665" cy="1084912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622300" marR="5080" indent="-609600">
              <a:lnSpc>
                <a:spcPts val="8000"/>
              </a:lnSpc>
              <a:spcBef>
                <a:spcPts val="420"/>
              </a:spcBef>
            </a:pPr>
            <a:r>
              <a:rPr sz="6700" spc="-5" dirty="0" smtClean="0"/>
              <a:t>References</a:t>
            </a:r>
            <a:endParaRPr sz="6700" dirty="0"/>
          </a:p>
        </p:txBody>
      </p:sp>
      <p:sp>
        <p:nvSpPr>
          <p:cNvPr id="3" name="object 3"/>
          <p:cNvSpPr txBox="1"/>
          <p:nvPr/>
        </p:nvSpPr>
        <p:spPr>
          <a:xfrm>
            <a:off x="990600" y="2720383"/>
            <a:ext cx="179705" cy="3949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00" spc="36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71600" y="2650489"/>
            <a:ext cx="9550400" cy="5181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200" spc="10" dirty="0">
                <a:solidFill>
                  <a:srgbClr val="FFFFFF"/>
                </a:solidFill>
                <a:latin typeface="Arial"/>
                <a:cs typeface="Arial"/>
              </a:rPr>
              <a:t>Choose a system </a:t>
            </a:r>
            <a:r>
              <a:rPr sz="3200" spc="0" dirty="0">
                <a:solidFill>
                  <a:srgbClr val="FFFFFF"/>
                </a:solidFill>
                <a:latin typeface="Arial"/>
                <a:cs typeface="Arial"/>
              </a:rPr>
              <a:t>- </a:t>
            </a:r>
            <a:r>
              <a:rPr sz="3200" spc="-90" dirty="0">
                <a:solidFill>
                  <a:srgbClr val="FFFFFF"/>
                </a:solidFill>
                <a:latin typeface="Arial"/>
                <a:cs typeface="Arial"/>
              </a:rPr>
              <a:t>APA,</a:t>
            </a:r>
            <a:r>
              <a:rPr sz="32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15" dirty="0" smtClean="0">
                <a:solidFill>
                  <a:srgbClr val="FFFFFF"/>
                </a:solidFill>
                <a:latin typeface="Arial"/>
                <a:cs typeface="Arial"/>
              </a:rPr>
              <a:t>MLA</a:t>
            </a:r>
            <a:r>
              <a:rPr lang="en-US" sz="3200" spc="1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mr-IN" sz="3200" spc="15" dirty="0" smtClean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lang="en-US" sz="3200" spc="15" dirty="0" smtClean="0">
                <a:solidFill>
                  <a:srgbClr val="FFFFFF"/>
                </a:solidFill>
                <a:latin typeface="Arial"/>
                <a:cs typeface="Arial"/>
              </a:rPr>
              <a:t> Do not use footnotes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0600" y="3656373"/>
            <a:ext cx="179705" cy="3949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00" spc="36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71600" y="3577590"/>
            <a:ext cx="9169400" cy="50911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sz="3200" spc="10" dirty="0" smtClean="0">
                <a:solidFill>
                  <a:srgbClr val="FFFFFF"/>
                </a:solidFill>
                <a:latin typeface="Arial"/>
                <a:cs typeface="Arial"/>
              </a:rPr>
              <a:t>Citations in text must match Works cited listings.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0600" y="4592363"/>
            <a:ext cx="179705" cy="3949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00" spc="36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71600" y="4517390"/>
            <a:ext cx="7929245" cy="5181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Cite </a:t>
            </a:r>
            <a:r>
              <a:rPr sz="3200" spc="0" dirty="0">
                <a:solidFill>
                  <a:srgbClr val="FFFFFF"/>
                </a:solidFill>
                <a:latin typeface="Arial"/>
                <a:cs typeface="Arial"/>
              </a:rPr>
              <a:t>all </a:t>
            </a:r>
            <a:r>
              <a:rPr sz="3200" spc="40" dirty="0">
                <a:solidFill>
                  <a:srgbClr val="FFFFFF"/>
                </a:solidFill>
                <a:latin typeface="Arial"/>
                <a:cs typeface="Arial"/>
              </a:rPr>
              <a:t>ideas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3200" spc="55" dirty="0">
                <a:solidFill>
                  <a:srgbClr val="FFFFFF"/>
                </a:solidFill>
                <a:latin typeface="Arial"/>
                <a:cs typeface="Arial"/>
              </a:rPr>
              <a:t>came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from </a:t>
            </a:r>
            <a:r>
              <a:rPr sz="3200" spc="10" dirty="0">
                <a:solidFill>
                  <a:srgbClr val="FFFFFF"/>
                </a:solidFill>
                <a:latin typeface="Arial"/>
                <a:cs typeface="Arial"/>
              </a:rPr>
              <a:t>someone</a:t>
            </a:r>
            <a:r>
              <a:rPr sz="32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else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0600" y="5528353"/>
            <a:ext cx="179705" cy="3949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00" spc="36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71600" y="5457190"/>
            <a:ext cx="9474200" cy="50911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Cite </a:t>
            </a:r>
            <a:r>
              <a:rPr sz="3200" spc="0" dirty="0">
                <a:solidFill>
                  <a:srgbClr val="FFFFFF"/>
                </a:solidFill>
                <a:latin typeface="Arial"/>
                <a:cs typeface="Arial"/>
              </a:rPr>
              <a:t>all</a:t>
            </a:r>
            <a:r>
              <a:rPr sz="32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35" dirty="0" smtClean="0">
                <a:solidFill>
                  <a:srgbClr val="FFFFFF"/>
                </a:solidFill>
                <a:latin typeface="Arial"/>
                <a:cs typeface="Arial"/>
              </a:rPr>
              <a:t>quotes</a:t>
            </a:r>
            <a:r>
              <a:rPr lang="en-US" sz="3200" spc="35" dirty="0" smtClean="0">
                <a:solidFill>
                  <a:srgbClr val="FFFFFF"/>
                </a:solidFill>
                <a:latin typeface="Arial"/>
                <a:cs typeface="Arial"/>
              </a:rPr>
              <a:t> with page numbers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0600" y="6464343"/>
            <a:ext cx="179705" cy="3949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00" spc="36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71600" y="6384290"/>
            <a:ext cx="9250680" cy="5181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Cite </a:t>
            </a:r>
            <a:r>
              <a:rPr sz="3200" spc="5" dirty="0" smtClean="0">
                <a:solidFill>
                  <a:srgbClr val="FFFFFF"/>
                </a:solidFill>
                <a:latin typeface="Arial"/>
                <a:cs typeface="Arial"/>
              </a:rPr>
              <a:t>illustrations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90600" y="7400332"/>
            <a:ext cx="179705" cy="3949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00" spc="36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71600" y="7324090"/>
            <a:ext cx="2510790" cy="5181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200" spc="55" dirty="0">
                <a:solidFill>
                  <a:srgbClr val="FFFFFF"/>
                </a:solidFill>
                <a:latin typeface="Arial"/>
                <a:cs typeface="Arial"/>
              </a:rPr>
              <a:t>Include</a:t>
            </a:r>
            <a:r>
              <a:rPr sz="32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30" dirty="0">
                <a:solidFill>
                  <a:srgbClr val="FFFFFF"/>
                </a:solidFill>
                <a:latin typeface="Arial"/>
                <a:cs typeface="Arial"/>
              </a:rPr>
              <a:t>URLs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90600" y="8336322"/>
            <a:ext cx="179705" cy="3949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00" spc="365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71600" y="8263890"/>
            <a:ext cx="9798685" cy="5181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200" spc="-35" dirty="0">
                <a:solidFill>
                  <a:srgbClr val="FFFFFF"/>
                </a:solidFill>
                <a:latin typeface="Arial"/>
                <a:cs typeface="Arial"/>
              </a:rPr>
              <a:t>Works </a:t>
            </a:r>
            <a:r>
              <a:rPr sz="3200" spc="75" dirty="0">
                <a:solidFill>
                  <a:srgbClr val="FFFFFF"/>
                </a:solidFill>
                <a:latin typeface="Arial"/>
                <a:cs typeface="Arial"/>
              </a:rPr>
              <a:t>cited </a:t>
            </a:r>
            <a:r>
              <a:rPr sz="3200" spc="0" dirty="0">
                <a:solidFill>
                  <a:srgbClr val="FFFFFF"/>
                </a:solidFill>
                <a:latin typeface="Arial"/>
                <a:cs typeface="Arial"/>
              </a:rPr>
              <a:t>list - </a:t>
            </a:r>
            <a:r>
              <a:rPr sz="3200" spc="5" dirty="0">
                <a:solidFill>
                  <a:srgbClr val="FFFFFF"/>
                </a:solidFill>
                <a:latin typeface="Arial"/>
                <a:cs typeface="Arial"/>
              </a:rPr>
              <a:t>at </a:t>
            </a:r>
            <a:r>
              <a:rPr sz="3200" spc="50" dirty="0">
                <a:solidFill>
                  <a:srgbClr val="FFFFFF"/>
                </a:solidFill>
                <a:latin typeface="Arial"/>
                <a:cs typeface="Arial"/>
              </a:rPr>
              <a:t>end, alphabetical, </a:t>
            </a:r>
            <a:r>
              <a:rPr sz="3200" spc="60" dirty="0">
                <a:solidFill>
                  <a:srgbClr val="FFFFFF"/>
                </a:solidFill>
                <a:latin typeface="Arial"/>
                <a:cs typeface="Arial"/>
              </a:rPr>
              <a:t>hanging</a:t>
            </a:r>
            <a:r>
              <a:rPr sz="320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35" dirty="0">
                <a:solidFill>
                  <a:srgbClr val="FFFFFF"/>
                </a:solidFill>
                <a:latin typeface="Arial"/>
                <a:cs typeface="Arial"/>
              </a:rPr>
              <a:t>indent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638</Words>
  <Application>Microsoft Macintosh PowerPoint</Application>
  <PresentationFormat>Custom</PresentationFormat>
  <Paragraphs>137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Extended Essay</vt:lpstr>
      <vt:lpstr>Required Elements</vt:lpstr>
      <vt:lpstr>Title Page</vt:lpstr>
      <vt:lpstr>Title</vt:lpstr>
      <vt:lpstr>Table of Contents</vt:lpstr>
      <vt:lpstr>Introduction</vt:lpstr>
      <vt:lpstr>Body</vt:lpstr>
      <vt:lpstr>Conclusion</vt:lpstr>
      <vt:lpstr>References</vt:lpstr>
      <vt:lpstr>Other</vt:lpstr>
      <vt:lpstr>4000 word limit</vt:lpstr>
      <vt:lpstr>Illustrations (maps, diagrams, charts, tables, pictures)</vt:lpstr>
      <vt:lpstr>Appendices</vt:lpstr>
      <vt:lpstr>Academic Honesty</vt:lpstr>
      <vt:lpstr>Final Tips</vt:lpstr>
      <vt:lpstr>Assessment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Extended Essay</dc:title>
  <cp:lastModifiedBy>John Crane</cp:lastModifiedBy>
  <cp:revision>9</cp:revision>
  <dcterms:created xsi:type="dcterms:W3CDTF">2017-10-15T08:39:00Z</dcterms:created>
  <dcterms:modified xsi:type="dcterms:W3CDTF">2017-10-15T08:56:00Z</dcterms:modified>
</cp:coreProperties>
</file>