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0C9-6344-4ACA-B415-71C716BAF2C2}" type="datetimeFigureOut">
              <a:rPr lang="tr-TR" smtClean="0"/>
              <a:t>30.1.2019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8D939-1064-42D1-AAAD-EF1D6FF6D1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0C9-6344-4ACA-B415-71C716BAF2C2}" type="datetimeFigureOut">
              <a:rPr lang="tr-TR" smtClean="0"/>
              <a:t>30.1.2019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8D939-1064-42D1-AAAD-EF1D6FF6D1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0C9-6344-4ACA-B415-71C716BAF2C2}" type="datetimeFigureOut">
              <a:rPr lang="tr-TR" smtClean="0"/>
              <a:t>30.1.2019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8D939-1064-42D1-AAAD-EF1D6FF6D1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0C9-6344-4ACA-B415-71C716BAF2C2}" type="datetimeFigureOut">
              <a:rPr lang="tr-TR" smtClean="0"/>
              <a:t>30.1.2019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8D939-1064-42D1-AAAD-EF1D6FF6D1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0C9-6344-4ACA-B415-71C716BAF2C2}" type="datetimeFigureOut">
              <a:rPr lang="tr-TR" smtClean="0"/>
              <a:t>30.1.2019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8D939-1064-42D1-AAAD-EF1D6FF6D1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0C9-6344-4ACA-B415-71C716BAF2C2}" type="datetimeFigureOut">
              <a:rPr lang="tr-TR" smtClean="0"/>
              <a:t>30.1.2019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8D939-1064-42D1-AAAD-EF1D6FF6D14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0C9-6344-4ACA-B415-71C716BAF2C2}" type="datetimeFigureOut">
              <a:rPr lang="tr-TR" smtClean="0"/>
              <a:t>30.1.2019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8D939-1064-42D1-AAAD-EF1D6FF6D1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0C9-6344-4ACA-B415-71C716BAF2C2}" type="datetimeFigureOut">
              <a:rPr lang="tr-TR" smtClean="0"/>
              <a:t>30.1.2019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8D939-1064-42D1-AAAD-EF1D6FF6D1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0C9-6344-4ACA-B415-71C716BAF2C2}" type="datetimeFigureOut">
              <a:rPr lang="tr-TR" smtClean="0"/>
              <a:t>30.1.2019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8D939-1064-42D1-AAAD-EF1D6FF6D1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0C9-6344-4ACA-B415-71C716BAF2C2}" type="datetimeFigureOut">
              <a:rPr lang="tr-TR" smtClean="0"/>
              <a:t>30.1.2019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58D939-1064-42D1-AAAD-EF1D6FF6D1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0C9-6344-4ACA-B415-71C716BAF2C2}" type="datetimeFigureOut">
              <a:rPr lang="tr-TR" smtClean="0"/>
              <a:t>30.1.2019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8D939-1064-42D1-AAAD-EF1D6FF6D1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29100C9-6344-4ACA-B415-71C716BAF2C2}" type="datetimeFigureOut">
              <a:rPr lang="tr-TR" smtClean="0"/>
              <a:t>30.1.2019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058D939-1064-42D1-AAAD-EF1D6FF6D14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Non price determinants of demand</a:t>
            </a:r>
            <a:endParaRPr lang="tr-TR" dirty="0"/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>
                <a:solidFill>
                  <a:schemeClr val="accent6"/>
                </a:solidFill>
              </a:rPr>
              <a:t>What else changes demand?</a:t>
            </a:r>
            <a:endParaRPr lang="tr-TR" dirty="0">
              <a:solidFill>
                <a:schemeClr val="accent6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44008" y="4365104"/>
            <a:ext cx="3168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i="1" dirty="0"/>
              <a:t>© Mark Johnson,</a:t>
            </a:r>
            <a:endParaRPr lang="tr-TR" sz="1000" dirty="0"/>
          </a:p>
          <a:p>
            <a:r>
              <a:rPr lang="en-GB" sz="1000" i="1" dirty="0" err="1"/>
              <a:t>InThinking</a:t>
            </a:r>
            <a:r>
              <a:rPr lang="en-GB" sz="1000" i="1" dirty="0"/>
              <a:t> www.thinkib.net/Economics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17584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Changes in demand not quantity demanded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   </a:t>
            </a:r>
            <a:r>
              <a:rPr lang="en-GB" dirty="0">
                <a:solidFill>
                  <a:schemeClr val="accent6"/>
                </a:solidFill>
              </a:rPr>
              <a:t>The starting point for this short presentation is the realisation that price does not actually change </a:t>
            </a:r>
            <a:r>
              <a:rPr lang="en-GB" dirty="0" smtClean="0">
                <a:solidFill>
                  <a:schemeClr val="accent6"/>
                </a:solidFill>
              </a:rPr>
              <a:t>demand, it merely changes the level of quantity demanded.</a:t>
            </a:r>
            <a:endParaRPr lang="tr-TR" dirty="0">
              <a:solidFill>
                <a:schemeClr val="accent6"/>
              </a:solidFill>
            </a:endParaRPr>
          </a:p>
          <a:p>
            <a:r>
              <a:rPr lang="en-GB" dirty="0" smtClean="0">
                <a:solidFill>
                  <a:schemeClr val="accent6"/>
                </a:solidFill>
              </a:rPr>
              <a:t> 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Look at the following definition of demand again and note the importance of the word capitalised.</a:t>
            </a:r>
          </a:p>
          <a:p>
            <a:endParaRPr lang="en-GB" dirty="0">
              <a:solidFill>
                <a:schemeClr val="accent6"/>
              </a:solidFill>
            </a:endParaRPr>
          </a:p>
          <a:p>
            <a:r>
              <a:rPr lang="en-US" dirty="0">
                <a:solidFill>
                  <a:schemeClr val="accent6"/>
                </a:solidFill>
              </a:rPr>
              <a:t>The quantity of goods and services that consumers are willing and able to purchase </a:t>
            </a:r>
            <a:r>
              <a:rPr lang="en-US" dirty="0" smtClean="0">
                <a:solidFill>
                  <a:schemeClr val="accent6"/>
                </a:solidFill>
              </a:rPr>
              <a:t>at </a:t>
            </a:r>
            <a:r>
              <a:rPr lang="en-US" dirty="0">
                <a:solidFill>
                  <a:schemeClr val="accent6"/>
                </a:solidFill>
              </a:rPr>
              <a:t>a time, at a </a:t>
            </a:r>
            <a:r>
              <a:rPr lang="en-US" dirty="0" smtClean="0">
                <a:solidFill>
                  <a:schemeClr val="accent6"/>
                </a:solidFill>
              </a:rPr>
              <a:t>GIVEN PRICE, </a:t>
            </a:r>
            <a:r>
              <a:rPr lang="en-US" dirty="0">
                <a:solidFill>
                  <a:schemeClr val="accent6"/>
                </a:solidFill>
              </a:rPr>
              <a:t>ceteris </a:t>
            </a:r>
            <a:r>
              <a:rPr lang="en-US" dirty="0" err="1">
                <a:solidFill>
                  <a:schemeClr val="accent6"/>
                </a:solidFill>
              </a:rPr>
              <a:t>parabus</a:t>
            </a:r>
            <a:r>
              <a:rPr lang="en-US" dirty="0" smtClean="0">
                <a:solidFill>
                  <a:schemeClr val="accent6"/>
                </a:solidFill>
              </a:rPr>
              <a:t>.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dirty="0" smtClean="0">
                <a:solidFill>
                  <a:schemeClr val="accent6"/>
                </a:solidFill>
              </a:rPr>
              <a:t>This means that when the price changes it is not the demand that changes but the given price.  So following a fall in price I am still equally willing  and able to purchase the good or service , at the same price, </a:t>
            </a:r>
            <a:r>
              <a:rPr lang="en-US" u="sng" dirty="0" smtClean="0">
                <a:solidFill>
                  <a:schemeClr val="accent6"/>
                </a:solidFill>
              </a:rPr>
              <a:t>but now the price has changed.</a:t>
            </a:r>
            <a:endParaRPr lang="tr-TR" u="sng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11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Compare the two diagrams</a:t>
            </a:r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Change in quantity demanded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Change in the demand curve</a:t>
            </a:r>
            <a:endParaRPr lang="tr-TR" b="1" dirty="0">
              <a:solidFill>
                <a:srgbClr val="FF0000"/>
              </a:solidFill>
            </a:endParaRPr>
          </a:p>
        </p:txBody>
      </p:sp>
      <p:pic>
        <p:nvPicPr>
          <p:cNvPr id="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25" y="1701800"/>
            <a:ext cx="3108325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87" y="1701800"/>
            <a:ext cx="3108325" cy="3108325"/>
          </a:xfrm>
        </p:spPr>
      </p:pic>
    </p:spTree>
    <p:extLst>
      <p:ext uri="{BB962C8B-B14F-4D97-AF65-F5344CB8AC3E}">
        <p14:creationId xmlns:p14="http://schemas.microsoft.com/office/powerpoint/2010/main" val="250573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    </a:t>
            </a:r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The diagram on the right shows a movement along the demand curve, a change in quantity demanded but not a change in DEMAND.  Price goes from P1 to P3 and more goods are consumed</a:t>
            </a:r>
            <a:endParaRPr lang="tr-T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The difference explained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6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484784"/>
            <a:ext cx="3108325" cy="3108325"/>
          </a:xfrm>
        </p:spPr>
      </p:pic>
    </p:spTree>
    <p:extLst>
      <p:ext uri="{BB962C8B-B14F-4D97-AF65-F5344CB8AC3E}">
        <p14:creationId xmlns:p14="http://schemas.microsoft.com/office/powerpoint/2010/main" val="6462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79512" y="1097280"/>
            <a:ext cx="3843848" cy="3712464"/>
          </a:xfrm>
        </p:spPr>
        <p:txBody>
          <a:bodyPr/>
          <a:lstStyle/>
          <a:p>
            <a:r>
              <a:rPr lang="en-GB" dirty="0" smtClean="0"/>
              <a:t>    </a:t>
            </a:r>
          </a:p>
          <a:p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   By contrast, this diagram shows an actual shift in demand.  At the same price MORE of the good is consumed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Shift in Demand</a:t>
            </a:r>
            <a:endParaRPr lang="tr-TR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DellBels\Desktop\demandri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24744"/>
            <a:ext cx="367240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3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23528" y="1097280"/>
            <a:ext cx="3699832" cy="3712464"/>
          </a:xfrm>
        </p:spPr>
        <p:txBody>
          <a:bodyPr/>
          <a:lstStyle/>
          <a:p>
            <a:r>
              <a:rPr lang="en-GB" dirty="0" smtClean="0"/>
              <a:t>   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This time the diagram on the right shows a fall in demand.  At every price less goods and services are demanded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84588" cy="362786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Shift in Demand continued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DellBels\Desktop\demand f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196752"/>
            <a:ext cx="3268588" cy="326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65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1800" dirty="0" smtClean="0">
                <a:solidFill>
                  <a:schemeClr val="accent3">
                    <a:lumMod val="50000"/>
                  </a:schemeClr>
                </a:solidFill>
              </a:rPr>
              <a:t>So what factors cause the demand line to shift?</a:t>
            </a:r>
            <a:endParaRPr lang="tr-T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800" dirty="0" smtClean="0">
                <a:solidFill>
                  <a:srgbClr val="C00000"/>
                </a:solidFill>
              </a:rPr>
              <a:t>Changes in demand for a good or service can be influenced by any of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7030A0"/>
                </a:solidFill>
              </a:rPr>
              <a:t>A change in the popularity of the good or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1800" dirty="0">
                <a:solidFill>
                  <a:srgbClr val="7030A0"/>
                </a:solidFill>
              </a:rPr>
              <a:t>Seasonal </a:t>
            </a:r>
            <a:r>
              <a:rPr lang="tr-TR" sz="1800" dirty="0" smtClean="0">
                <a:solidFill>
                  <a:srgbClr val="7030A0"/>
                </a:solidFill>
              </a:rPr>
              <a:t>changes</a:t>
            </a:r>
            <a:endParaRPr lang="en-GB" sz="1800" dirty="0" smtClean="0">
              <a:solidFill>
                <a:srgbClr val="7030A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7030A0"/>
                </a:solidFill>
              </a:rPr>
              <a:t>A </a:t>
            </a:r>
            <a:r>
              <a:rPr lang="en-GB" sz="1800" dirty="0">
                <a:solidFill>
                  <a:srgbClr val="7030A0"/>
                </a:solidFill>
              </a:rPr>
              <a:t>c</a:t>
            </a:r>
            <a:r>
              <a:rPr lang="tr-TR" sz="1800" dirty="0" smtClean="0">
                <a:solidFill>
                  <a:srgbClr val="7030A0"/>
                </a:solidFill>
              </a:rPr>
              <a:t>hange </a:t>
            </a:r>
            <a:r>
              <a:rPr lang="tr-TR" sz="1800" dirty="0">
                <a:solidFill>
                  <a:srgbClr val="7030A0"/>
                </a:solidFill>
              </a:rPr>
              <a:t>in </a:t>
            </a:r>
            <a:r>
              <a:rPr lang="en-GB" sz="1800" dirty="0" smtClean="0">
                <a:solidFill>
                  <a:srgbClr val="7030A0"/>
                </a:solidFill>
              </a:rPr>
              <a:t>p</a:t>
            </a:r>
            <a:r>
              <a:rPr lang="tr-TR" sz="1800" dirty="0" smtClean="0">
                <a:solidFill>
                  <a:srgbClr val="7030A0"/>
                </a:solidFill>
              </a:rPr>
              <a:t>opulation </a:t>
            </a:r>
            <a:r>
              <a:rPr lang="tr-TR" sz="1800" dirty="0">
                <a:solidFill>
                  <a:srgbClr val="7030A0"/>
                </a:solidFill>
              </a:rPr>
              <a:t>/ </a:t>
            </a:r>
            <a:r>
              <a:rPr lang="en-GB" sz="1800" dirty="0" smtClean="0">
                <a:solidFill>
                  <a:srgbClr val="7030A0"/>
                </a:solidFill>
              </a:rPr>
              <a:t>d</a:t>
            </a:r>
            <a:r>
              <a:rPr lang="tr-TR" sz="1800" dirty="0" smtClean="0">
                <a:solidFill>
                  <a:srgbClr val="7030A0"/>
                </a:solidFill>
              </a:rPr>
              <a:t>emographic </a:t>
            </a:r>
            <a:r>
              <a:rPr lang="en-GB" sz="1800" dirty="0">
                <a:solidFill>
                  <a:srgbClr val="7030A0"/>
                </a:solidFill>
              </a:rPr>
              <a:t>c</a:t>
            </a:r>
            <a:r>
              <a:rPr lang="tr-TR" sz="1800" dirty="0" smtClean="0">
                <a:solidFill>
                  <a:srgbClr val="7030A0"/>
                </a:solidFill>
              </a:rPr>
              <a:t>hanges</a:t>
            </a:r>
            <a:endParaRPr lang="en-GB" sz="1800" dirty="0" smtClean="0">
              <a:solidFill>
                <a:srgbClr val="7030A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1800" dirty="0">
                <a:solidFill>
                  <a:srgbClr val="7030A0"/>
                </a:solidFill>
              </a:rPr>
              <a:t>Changes in </a:t>
            </a:r>
            <a:r>
              <a:rPr lang="en-GB" sz="1800" dirty="0" smtClean="0">
                <a:solidFill>
                  <a:srgbClr val="7030A0"/>
                </a:solidFill>
              </a:rPr>
              <a:t>the </a:t>
            </a:r>
            <a:r>
              <a:rPr lang="en-GB" sz="1800" dirty="0" err="1" smtClean="0">
                <a:solidFill>
                  <a:srgbClr val="7030A0"/>
                </a:solidFill>
              </a:rPr>
              <a:t>i</a:t>
            </a:r>
            <a:r>
              <a:rPr lang="tr-TR" sz="1800" dirty="0" smtClean="0">
                <a:solidFill>
                  <a:srgbClr val="7030A0"/>
                </a:solidFill>
              </a:rPr>
              <a:t>ncome </a:t>
            </a:r>
            <a:r>
              <a:rPr lang="en-GB" sz="1800" dirty="0">
                <a:solidFill>
                  <a:srgbClr val="7030A0"/>
                </a:solidFill>
              </a:rPr>
              <a:t>d</a:t>
            </a:r>
            <a:r>
              <a:rPr lang="tr-TR" sz="1800" dirty="0" smtClean="0">
                <a:solidFill>
                  <a:srgbClr val="7030A0"/>
                </a:solidFill>
              </a:rPr>
              <a:t>istribution</a:t>
            </a:r>
            <a:r>
              <a:rPr lang="en-GB" sz="1800" dirty="0" smtClean="0">
                <a:solidFill>
                  <a:srgbClr val="7030A0"/>
                </a:solidFill>
              </a:rPr>
              <a:t> of the population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7030A0"/>
                </a:solidFill>
              </a:rPr>
              <a:t>Changes in the popularity or price of a substitute good, such as coke and </a:t>
            </a:r>
            <a:r>
              <a:rPr lang="en-GB" sz="1800" dirty="0">
                <a:solidFill>
                  <a:srgbClr val="7030A0"/>
                </a:solidFill>
              </a:rPr>
              <a:t>P</a:t>
            </a:r>
            <a:r>
              <a:rPr lang="en-GB" sz="1800" dirty="0" smtClean="0">
                <a:solidFill>
                  <a:srgbClr val="7030A0"/>
                </a:solidFill>
              </a:rPr>
              <a:t>epsi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7030A0"/>
                </a:solidFill>
              </a:rPr>
              <a:t>Changes in the popularity or price of a complimentary good such as golf club membership and golf equipment </a:t>
            </a:r>
            <a:endParaRPr lang="tr-TR" sz="1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44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7" y="3244334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7030A0"/>
                </a:solidFill>
              </a:rPr>
              <a:t>Thank you for watching, it is now time to attempt the </a:t>
            </a:r>
          </a:p>
          <a:p>
            <a:pPr algn="ctr"/>
            <a:r>
              <a:rPr lang="en-GB" sz="2400" b="1" dirty="0" smtClean="0">
                <a:solidFill>
                  <a:srgbClr val="7030A0"/>
                </a:solidFill>
              </a:rPr>
              <a:t>questions attached to this exercise </a:t>
            </a:r>
            <a:endParaRPr lang="tr-T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73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77</TotalTime>
  <Words>363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Franklin Gothic Book</vt:lpstr>
      <vt:lpstr>Franklin Gothic Medium</vt:lpstr>
      <vt:lpstr>Tunga</vt:lpstr>
      <vt:lpstr>Wingdings</vt:lpstr>
      <vt:lpstr>Angles</vt:lpstr>
      <vt:lpstr>Non price determinants of demand</vt:lpstr>
      <vt:lpstr>Changes in demand not quantity demanded</vt:lpstr>
      <vt:lpstr>Compare the two diagrams</vt:lpstr>
      <vt:lpstr>The difference explained</vt:lpstr>
      <vt:lpstr>Shift in Demand</vt:lpstr>
      <vt:lpstr>Shift in Demand continued</vt:lpstr>
      <vt:lpstr>So what factors cause the demand line to shift?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price determinants of demand</dc:title>
  <dc:creator>DellBels</dc:creator>
  <cp:lastModifiedBy>Mark JOHNSON</cp:lastModifiedBy>
  <cp:revision>15</cp:revision>
  <dcterms:created xsi:type="dcterms:W3CDTF">2016-07-02T08:13:16Z</dcterms:created>
  <dcterms:modified xsi:type="dcterms:W3CDTF">2019-01-30T14:28:27Z</dcterms:modified>
</cp:coreProperties>
</file>