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5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3BFE6-DAD9-44C9-9A83-5EF614E32CFB}" type="datetimeFigureOut">
              <a:rPr lang="tr-TR" smtClean="0"/>
              <a:t>12.6.2018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08CFEB-2C8E-4DE2-AD9B-788E964756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1929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8CFEB-2C8E-4DE2-AD9B-788E9647562A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6045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48B6E-6ABD-4EA8-A833-5E884C647E5F}" type="datetimeFigureOut">
              <a:rPr lang="tr-TR" smtClean="0"/>
              <a:t>12.6.2018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E18EC1-5FE2-445C-BBC4-10F479EF3F1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48B6E-6ABD-4EA8-A833-5E884C647E5F}" type="datetimeFigureOut">
              <a:rPr lang="tr-TR" smtClean="0"/>
              <a:t>12.6.2018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E18EC1-5FE2-445C-BBC4-10F479EF3F1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48B6E-6ABD-4EA8-A833-5E884C647E5F}" type="datetimeFigureOut">
              <a:rPr lang="tr-TR" smtClean="0"/>
              <a:t>12.6.2018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E18EC1-5FE2-445C-BBC4-10F479EF3F1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48B6E-6ABD-4EA8-A833-5E884C647E5F}" type="datetimeFigureOut">
              <a:rPr lang="tr-TR" smtClean="0"/>
              <a:t>12.6.2018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E18EC1-5FE2-445C-BBC4-10F479EF3F1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48B6E-6ABD-4EA8-A833-5E884C647E5F}" type="datetimeFigureOut">
              <a:rPr lang="tr-TR" smtClean="0"/>
              <a:t>12.6.2018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E18EC1-5FE2-445C-BBC4-10F479EF3F1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48B6E-6ABD-4EA8-A833-5E884C647E5F}" type="datetimeFigureOut">
              <a:rPr lang="tr-TR" smtClean="0"/>
              <a:t>12.6.2018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E18EC1-5FE2-445C-BBC4-10F479EF3F1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48B6E-6ABD-4EA8-A833-5E884C647E5F}" type="datetimeFigureOut">
              <a:rPr lang="tr-TR" smtClean="0"/>
              <a:t>12.6.2018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E18EC1-5FE2-445C-BBC4-10F479EF3F1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48B6E-6ABD-4EA8-A833-5E884C647E5F}" type="datetimeFigureOut">
              <a:rPr lang="tr-TR" smtClean="0"/>
              <a:t>12.6.2018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E18EC1-5FE2-445C-BBC4-10F479EF3F1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48B6E-6ABD-4EA8-A833-5E884C647E5F}" type="datetimeFigureOut">
              <a:rPr lang="tr-TR" smtClean="0"/>
              <a:t>12.6.2018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E18EC1-5FE2-445C-BBC4-10F479EF3F1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48B6E-6ABD-4EA8-A833-5E884C647E5F}" type="datetimeFigureOut">
              <a:rPr lang="tr-TR" smtClean="0"/>
              <a:t>12.6.2018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E18EC1-5FE2-445C-BBC4-10F479EF3F1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48B6E-6ABD-4EA8-A833-5E884C647E5F}" type="datetimeFigureOut">
              <a:rPr lang="tr-TR" smtClean="0"/>
              <a:t>12.6.2018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E18EC1-5FE2-445C-BBC4-10F479EF3F1C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9748B6E-6ABD-4EA8-A833-5E884C647E5F}" type="datetimeFigureOut">
              <a:rPr lang="tr-TR" smtClean="0"/>
              <a:t>12.6.2018</a:t>
            </a:fld>
            <a:endParaRPr lang="tr-T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EE18EC1-5FE2-445C-BBC4-10F479EF3F1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Price controls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Manipulating the equilibrium price</a:t>
            </a:r>
            <a:endParaRPr lang="tr-TR" dirty="0"/>
          </a:p>
        </p:txBody>
      </p:sp>
      <p:sp>
        <p:nvSpPr>
          <p:cNvPr id="5" name="Rectangle 4"/>
          <p:cNvSpPr/>
          <p:nvPr/>
        </p:nvSpPr>
        <p:spPr>
          <a:xfrm>
            <a:off x="5235575" y="5168127"/>
            <a:ext cx="228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tr-TR" sz="1000" dirty="0">
                <a:solidFill>
                  <a:prstClr val="black"/>
                </a:solidFill>
              </a:rPr>
              <a:t>© Mark Johnson,</a:t>
            </a:r>
          </a:p>
          <a:p>
            <a:pPr lvl="0"/>
            <a:r>
              <a:rPr lang="tr-TR" sz="1000" dirty="0">
                <a:solidFill>
                  <a:prstClr val="black"/>
                </a:solidFill>
              </a:rPr>
              <a:t>InThinking www.thinkib.net/Economics</a:t>
            </a:r>
          </a:p>
        </p:txBody>
      </p:sp>
    </p:spTree>
    <p:extLst>
      <p:ext uri="{BB962C8B-B14F-4D97-AF65-F5344CB8AC3E}">
        <p14:creationId xmlns:p14="http://schemas.microsoft.com/office/powerpoint/2010/main" val="398229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Price floor</a:t>
            </a:r>
            <a:endParaRPr lang="tr-TR" dirty="0">
              <a:solidFill>
                <a:schemeClr val="tx2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Price ceiling</a:t>
            </a:r>
            <a:endParaRPr lang="tr-TR" dirty="0">
              <a:solidFill>
                <a:schemeClr val="tx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solidFill>
                  <a:schemeClr val="accent2"/>
                </a:solidFill>
              </a:rPr>
              <a:t>This is a government set minimum price for a good or service that producers are not permitted to charge below. </a:t>
            </a:r>
            <a:r>
              <a:rPr lang="en-GB" dirty="0" smtClean="0">
                <a:solidFill>
                  <a:schemeClr val="accent2"/>
                </a:solidFill>
              </a:rPr>
              <a:t>The minimum price will be set above the equilibrium price level</a:t>
            </a:r>
            <a:endParaRPr lang="tr-TR" dirty="0">
              <a:solidFill>
                <a:schemeClr val="accent2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dirty="0">
                <a:solidFill>
                  <a:srgbClr val="FF0000"/>
                </a:solidFill>
              </a:rPr>
              <a:t>W</a:t>
            </a:r>
            <a:r>
              <a:rPr lang="tr-TR" dirty="0" smtClean="0">
                <a:solidFill>
                  <a:srgbClr val="FF0000"/>
                </a:solidFill>
              </a:rPr>
              <a:t>here </a:t>
            </a:r>
            <a:r>
              <a:rPr lang="tr-TR" dirty="0">
                <a:solidFill>
                  <a:srgbClr val="FF0000"/>
                </a:solidFill>
              </a:rPr>
              <a:t>a government sets a maximum price, below the equilibrium price. This forms a price ceiling for the good or </a:t>
            </a:r>
            <a:r>
              <a:rPr lang="tr-TR" dirty="0" smtClean="0">
                <a:solidFill>
                  <a:srgbClr val="FF0000"/>
                </a:solidFill>
              </a:rPr>
              <a:t>service 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61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2060849"/>
            <a:ext cx="64087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A </a:t>
            </a:r>
            <a:r>
              <a:rPr lang="en-GB" sz="3200" dirty="0" smtClean="0">
                <a:solidFill>
                  <a:srgbClr val="FF0000"/>
                </a:solidFill>
              </a:rPr>
              <a:t>comparison </a:t>
            </a:r>
            <a:r>
              <a:rPr lang="en-GB" sz="3200" dirty="0">
                <a:solidFill>
                  <a:srgbClr val="FF0000"/>
                </a:solidFill>
              </a:rPr>
              <a:t>of </a:t>
            </a:r>
            <a:r>
              <a:rPr lang="en-GB" sz="3200" dirty="0" smtClean="0">
                <a:solidFill>
                  <a:srgbClr val="FF0000"/>
                </a:solidFill>
              </a:rPr>
              <a:t>minimum </a:t>
            </a:r>
            <a:r>
              <a:rPr lang="en-GB" sz="3200" dirty="0">
                <a:solidFill>
                  <a:srgbClr val="FF0000"/>
                </a:solidFill>
              </a:rPr>
              <a:t>and </a:t>
            </a:r>
            <a:r>
              <a:rPr lang="en-GB" sz="3200" dirty="0" smtClean="0">
                <a:solidFill>
                  <a:srgbClr val="FF0000"/>
                </a:solidFill>
              </a:rPr>
              <a:t>maximum prices</a:t>
            </a:r>
            <a:endParaRPr lang="tr-T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6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538784" y="1124744"/>
            <a:ext cx="2971800" cy="100811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Many governments subsidise bus travel</a:t>
            </a:r>
            <a:endParaRPr lang="tr-TR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3200" dirty="0" smtClean="0"/>
          </a:p>
          <a:p>
            <a:pPr marL="0" indent="0">
              <a:buNone/>
            </a:pPr>
            <a:r>
              <a:rPr lang="tr-TR" sz="2400" dirty="0" smtClean="0">
                <a:solidFill>
                  <a:schemeClr val="accent2"/>
                </a:solidFill>
              </a:rPr>
              <a:t>Maximum </a:t>
            </a:r>
            <a:r>
              <a:rPr lang="tr-TR" sz="2400" dirty="0">
                <a:solidFill>
                  <a:schemeClr val="accent2"/>
                </a:solidFill>
              </a:rPr>
              <a:t>prices are usually applied to basic necessities or merit goods which might otherwise be under supplied by the market. </a:t>
            </a:r>
            <a:r>
              <a:rPr lang="en-GB" sz="2400" dirty="0" smtClean="0">
                <a:solidFill>
                  <a:schemeClr val="accent2"/>
                </a:solidFill>
              </a:rPr>
              <a:t>Examples include basic food stuffs, public transport and other essential services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27439" y="2133866"/>
            <a:ext cx="2954559" cy="3382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143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Minimum prices are applied to labour as well as agricultural products.  They are designed to protect workers (minimum wage) as well as guarantee food supplies and farming incomes</a:t>
            </a:r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5331" y="1484784"/>
            <a:ext cx="3233859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44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Both price ceilings and price floors will change the equilibrium point</a:t>
            </a:r>
            <a:endParaRPr lang="tr-TR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7" name="Picture 3" descr="C:\Users\DellBels\Desktop\minimum wage lev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764704"/>
            <a:ext cx="3772644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" y="758825"/>
            <a:ext cx="3932238" cy="3932238"/>
          </a:xfrm>
        </p:spPr>
      </p:pic>
    </p:spTree>
    <p:extLst>
      <p:ext uri="{BB962C8B-B14F-4D97-AF65-F5344CB8AC3E}">
        <p14:creationId xmlns:p14="http://schemas.microsoft.com/office/powerpoint/2010/main" val="362248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Student questions?</a:t>
            </a:r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Which products in your country are subject to a maximum price?</a:t>
            </a:r>
            <a:endParaRPr lang="tr-TR" sz="28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1480" y="437588"/>
            <a:ext cx="5925312" cy="43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998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Many nations impose a minimum wage on labour</a:t>
            </a:r>
            <a:endParaRPr lang="tr-T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 dirty="0"/>
              <a:t>Which products in your country are subject to a </a:t>
            </a:r>
            <a:r>
              <a:rPr lang="en-GB" sz="2800" dirty="0" smtClean="0"/>
              <a:t>minimum </a:t>
            </a:r>
            <a:r>
              <a:rPr lang="en-GB" sz="2800" dirty="0"/>
              <a:t>price?</a:t>
            </a:r>
            <a:endParaRPr lang="tr-TR" sz="2800" dirty="0"/>
          </a:p>
          <a:p>
            <a:endParaRPr lang="tr-T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1480" y="439671"/>
            <a:ext cx="5925312" cy="4335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847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2967335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smtClean="0"/>
              <a:t>Outline the arguments for and</a:t>
            </a:r>
            <a:r>
              <a:rPr lang="en-GB" sz="2400" baseline="0" dirty="0" smtClean="0"/>
              <a:t> against your government implementing price controls?</a:t>
            </a:r>
          </a:p>
          <a:p>
            <a:pPr algn="ctr"/>
            <a:endParaRPr lang="en-GB" sz="2400" dirty="0"/>
          </a:p>
          <a:p>
            <a:pPr algn="ctr"/>
            <a:r>
              <a:rPr lang="en-GB" sz="2400" dirty="0" smtClean="0">
                <a:solidFill>
                  <a:schemeClr val="accent2"/>
                </a:solidFill>
              </a:rPr>
              <a:t>Thank you for watching</a:t>
            </a:r>
            <a:endParaRPr lang="tr-TR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66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125</TotalTime>
  <Words>211</Words>
  <Application>Microsoft Office PowerPoint</Application>
  <PresentationFormat>On-screen Show (4:3)</PresentationFormat>
  <Paragraphs>24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Verdana</vt:lpstr>
      <vt:lpstr>Wingdings 2</vt:lpstr>
      <vt:lpstr>Aspect</vt:lpstr>
      <vt:lpstr>Price controls</vt:lpstr>
      <vt:lpstr>PowerPoint Presentation</vt:lpstr>
      <vt:lpstr>PowerPoint Presentation</vt:lpstr>
      <vt:lpstr>Many governments subsidise bus travel</vt:lpstr>
      <vt:lpstr>PowerPoint Presentation</vt:lpstr>
      <vt:lpstr>Both price ceilings and price floors will change the equilibrium point</vt:lpstr>
      <vt:lpstr>Student questions?</vt:lpstr>
      <vt:lpstr>Many nations impose a minimum wage on labour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Price Controls</dc:title>
  <dc:creator>DellBels</dc:creator>
  <cp:lastModifiedBy>Mark JOHNSON</cp:lastModifiedBy>
  <cp:revision>16</cp:revision>
  <dcterms:created xsi:type="dcterms:W3CDTF">2016-07-11T08:04:26Z</dcterms:created>
  <dcterms:modified xsi:type="dcterms:W3CDTF">2018-06-12T11:09:27Z</dcterms:modified>
</cp:coreProperties>
</file>