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B61AB-2538-46F1-843E-D13C5D970FB5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48B59-0CA8-4454-BE45-B4EACAB65B7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664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A48B59-0CA8-4454-BE45-B4EACAB65B7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895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9873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281C77E-AEE8-47D7-BEAD-7E97D9ED7914}" type="datetimeFigureOut">
              <a:rPr lang="tr-TR" smtClean="0"/>
              <a:t>17.07.2021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32FB57-AF42-4831-AB3F-2FF1A69B729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829761"/>
          </a:xfrm>
        </p:spPr>
        <p:txBody>
          <a:bodyPr/>
          <a:lstStyle/>
          <a:p>
            <a:pPr algn="ctr"/>
            <a:r>
              <a:rPr lang="en-GB" dirty="0"/>
              <a:t>Breakeven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84984"/>
            <a:ext cx="7772400" cy="1526327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What is the breakeven point?</a:t>
            </a:r>
          </a:p>
          <a:p>
            <a:pPr algn="ctr"/>
            <a:endParaRPr lang="en-GB" sz="2400" dirty="0"/>
          </a:p>
          <a:p>
            <a:pPr algn="l"/>
            <a:endParaRPr lang="en-GB" sz="1200" dirty="0"/>
          </a:p>
          <a:p>
            <a:r>
              <a:rPr lang="en-GB" sz="1000" i="1" dirty="0"/>
              <a:t>© Mark Johnson,</a:t>
            </a:r>
            <a:endParaRPr lang="tr-TR" sz="1000" dirty="0"/>
          </a:p>
          <a:p>
            <a:r>
              <a:rPr lang="en-GB" sz="1000" i="1" dirty="0" err="1"/>
              <a:t>InThinking</a:t>
            </a:r>
            <a:r>
              <a:rPr lang="en-GB" sz="1000" i="1" dirty="0"/>
              <a:t> www.thinkib.net/Economics</a:t>
            </a:r>
            <a:endParaRPr lang="tr-TR" sz="1000" dirty="0"/>
          </a:p>
          <a:p>
            <a:pPr algn="l"/>
            <a:endParaRPr lang="tr-TR" sz="1200" dirty="0"/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9" y="4149080"/>
            <a:ext cx="2232248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7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This is equal to the level of output where total revenue equals total cost</a:t>
            </a:r>
          </a:p>
          <a:p>
            <a:pPr marL="109728" indent="0">
              <a:buNone/>
            </a:pPr>
            <a:endParaRPr lang="en-US" dirty="0">
              <a:solidFill>
                <a:schemeClr val="accent3"/>
              </a:solidFill>
            </a:endParaRPr>
          </a:p>
          <a:p>
            <a:pPr marL="109728" indent="0">
              <a:buNone/>
            </a:pPr>
            <a:r>
              <a:rPr lang="en-US" dirty="0">
                <a:solidFill>
                  <a:schemeClr val="accent3"/>
                </a:solidFill>
              </a:rPr>
              <a:t>or how many units must the firm sell to cover all their costs </a:t>
            </a:r>
          </a:p>
          <a:p>
            <a:pPr marL="109728" indent="0">
              <a:buNone/>
            </a:pPr>
            <a:endParaRPr lang="en-GB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is the Breakeven point?</a:t>
            </a:r>
            <a:endParaRPr lang="tr-TR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28800"/>
            <a:ext cx="4038600" cy="3629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058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/>
              <a:t>How do we calculate the breakeven point?</a:t>
            </a:r>
            <a:endParaRPr lang="tr-TR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010569"/>
            <a:ext cx="5715000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044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This is calculated by the formulae 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FC / contribution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Where contribution is equal to selling price minus variable costs</a:t>
            </a:r>
            <a:endParaRPr lang="tr-T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How to calculate breakeven? </a:t>
            </a:r>
            <a:endParaRPr lang="tr-TR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56792"/>
            <a:ext cx="403860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391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b="1" dirty="0"/>
              <a:t>A firm in one year has the following costs: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Fixed Costs of $ 500 000 </a:t>
            </a:r>
          </a:p>
          <a:p>
            <a:pPr marL="109728" indent="0">
              <a:buNone/>
            </a:pPr>
            <a:r>
              <a:rPr lang="en-US" dirty="0"/>
              <a:t>raw material / supply costs per unit are $20 and the selling price is $30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dirty="0"/>
              <a:t>In this simple example the contribution is $ 10 because every time the business sells one unit they make $ 10 gross profit, which goes towards covering their fixed costs of $ 200 000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9728" indent="0" algn="ctr"/>
            <a:r>
              <a:rPr lang="en-US" dirty="0"/>
              <a:t>Lets start with a simple break-even question: </a:t>
            </a:r>
          </a:p>
        </p:txBody>
      </p:sp>
    </p:spTree>
    <p:extLst>
      <p:ext uri="{BB962C8B-B14F-4D97-AF65-F5344CB8AC3E}">
        <p14:creationId xmlns:p14="http://schemas.microsoft.com/office/powerpoint/2010/main" val="1484508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2967335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chemeClr val="accent2"/>
                </a:solidFill>
              </a:rPr>
              <a:t>The question then becomes how many $ 10 would the company need to cover all of their fixed costs?</a:t>
            </a:r>
            <a:endParaRPr lang="tr-TR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3546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GB" dirty="0"/>
              <a:t>The breakeven chart consists of the average revenue curve and the average cost curves.</a:t>
            </a:r>
          </a:p>
          <a:p>
            <a:pPr marL="109728" indent="0">
              <a:buNone/>
            </a:pPr>
            <a:endParaRPr lang="en-GB" dirty="0"/>
          </a:p>
          <a:p>
            <a:pPr marL="109728" indent="0">
              <a:buNone/>
            </a:pPr>
            <a:r>
              <a:rPr lang="en-GB" dirty="0"/>
              <a:t>Where the average cost and average revenue lines meet is the BE point.  </a:t>
            </a:r>
            <a:endParaRPr lang="tr-TR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draw a breakeven chart</a:t>
            </a:r>
            <a:endParaRPr lang="tr-T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724819"/>
            <a:ext cx="4038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1080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5"/>
          <p:cNvSpPr txBox="1">
            <a:spLocks noChangeArrowheads="1"/>
          </p:cNvSpPr>
          <p:nvPr/>
        </p:nvSpPr>
        <p:spPr bwMode="auto">
          <a:xfrm>
            <a:off x="7146925" y="52990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>
              <a:solidFill>
                <a:srgbClr val="DDDDDD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85800" y="533400"/>
            <a:ext cx="7772400" cy="518160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800" b="1" kern="0" dirty="0">
              <a:solidFill>
                <a:schemeClr val="accent2"/>
              </a:solidFill>
              <a:latin typeface="+mn-lt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tr-TR" sz="2800" b="1" kern="0" dirty="0">
              <a:solidFill>
                <a:schemeClr val="accent2"/>
              </a:solidFill>
              <a:latin typeface="+mn-lt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tr-TR" sz="4000" b="1" kern="0" dirty="0">
              <a:solidFill>
                <a:schemeClr val="accent2"/>
              </a:solidFill>
              <a:latin typeface="+mn-lt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GB" sz="4000" b="1" kern="0" dirty="0">
                <a:solidFill>
                  <a:schemeClr val="accent2"/>
                </a:solidFill>
                <a:latin typeface="+mn-lt"/>
                <a:cs typeface="Times New Roman" pitchFamily="18" charset="0"/>
              </a:rPr>
              <a:t>Thank you for watching</a:t>
            </a:r>
            <a:endParaRPr lang="en-US" sz="8800" b="1" kern="0" dirty="0">
              <a:solidFill>
                <a:schemeClr val="accent2"/>
              </a:solidFill>
              <a:latin typeface="+mn-lt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6600" b="1" kern="0" dirty="0">
              <a:solidFill>
                <a:schemeClr val="accent2"/>
              </a:solidFill>
              <a:latin typeface="+mn-lt"/>
              <a:cs typeface="Times New Roman" pitchFamily="18" charset="0"/>
            </a:endParaRP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6600" b="1" kern="0" dirty="0">
              <a:solidFill>
                <a:schemeClr val="accent2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41988" name="Smiley Face 7"/>
          <p:cNvSpPr>
            <a:spLocks noChangeArrowheads="1"/>
          </p:cNvSpPr>
          <p:nvPr/>
        </p:nvSpPr>
        <p:spPr bwMode="auto">
          <a:xfrm>
            <a:off x="2971800" y="3505200"/>
            <a:ext cx="3429000" cy="2057400"/>
          </a:xfrm>
          <a:prstGeom prst="smileyFace">
            <a:avLst>
              <a:gd name="adj" fmla="val 4653"/>
            </a:avLst>
          </a:prstGeom>
          <a:solidFill>
            <a:srgbClr val="92D050"/>
          </a:solidFill>
          <a:ln w="9525" algn="ctr">
            <a:solidFill>
              <a:srgbClr val="FFFF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977256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108</TotalTime>
  <Words>220</Words>
  <Application>Microsoft Office PowerPoint</Application>
  <PresentationFormat>On-screen Show (4:3)</PresentationFormat>
  <Paragraphs>34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Breakeven</vt:lpstr>
      <vt:lpstr>What is the Breakeven point?</vt:lpstr>
      <vt:lpstr>How do we calculate the breakeven point?</vt:lpstr>
      <vt:lpstr>How to calculate breakeven? </vt:lpstr>
      <vt:lpstr>Lets start with a simple break-even question: </vt:lpstr>
      <vt:lpstr>PowerPoint Presentation</vt:lpstr>
      <vt:lpstr>How to draw a breakeven chart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Breakeven Charts</dc:title>
  <dc:creator>DellBels</dc:creator>
  <cp:lastModifiedBy>Mark Johnson</cp:lastModifiedBy>
  <cp:revision>19</cp:revision>
  <dcterms:created xsi:type="dcterms:W3CDTF">2016-07-12T19:11:16Z</dcterms:created>
  <dcterms:modified xsi:type="dcterms:W3CDTF">2021-07-17T10:14:13Z</dcterms:modified>
</cp:coreProperties>
</file>