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705887-5695-41F0-90D1-F9E91C818334}" type="datetimeFigureOut">
              <a:rPr lang="tr-TR" smtClean="0"/>
              <a:t>17.9.2017</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88A039-B00E-4DEF-8EFF-AC6816DD8E1B}" type="slidenum">
              <a:rPr lang="tr-TR" smtClean="0"/>
              <a:t>‹#›</a:t>
            </a:fld>
            <a:endParaRPr lang="tr-TR"/>
          </a:p>
        </p:txBody>
      </p:sp>
    </p:spTree>
    <p:extLst>
      <p:ext uri="{BB962C8B-B14F-4D97-AF65-F5344CB8AC3E}">
        <p14:creationId xmlns:p14="http://schemas.microsoft.com/office/powerpoint/2010/main" val="44420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8088A039-B00E-4DEF-8EFF-AC6816DD8E1B}" type="slidenum">
              <a:rPr lang="tr-TR" smtClean="0"/>
              <a:t>8</a:t>
            </a:fld>
            <a:endParaRPr lang="tr-TR"/>
          </a:p>
        </p:txBody>
      </p:sp>
    </p:spTree>
    <p:extLst>
      <p:ext uri="{BB962C8B-B14F-4D97-AF65-F5344CB8AC3E}">
        <p14:creationId xmlns:p14="http://schemas.microsoft.com/office/powerpoint/2010/main" val="2088301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8088A039-B00E-4DEF-8EFF-AC6816DD8E1B}" type="slidenum">
              <a:rPr lang="tr-TR" smtClean="0"/>
              <a:t>9</a:t>
            </a:fld>
            <a:endParaRPr lang="tr-TR"/>
          </a:p>
        </p:txBody>
      </p:sp>
    </p:spTree>
    <p:extLst>
      <p:ext uri="{BB962C8B-B14F-4D97-AF65-F5344CB8AC3E}">
        <p14:creationId xmlns:p14="http://schemas.microsoft.com/office/powerpoint/2010/main" val="2146635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8088A039-B00E-4DEF-8EFF-AC6816DD8E1B}" type="slidenum">
              <a:rPr lang="tr-TR" smtClean="0"/>
              <a:t>11</a:t>
            </a:fld>
            <a:endParaRPr lang="tr-TR"/>
          </a:p>
        </p:txBody>
      </p:sp>
    </p:spTree>
    <p:extLst>
      <p:ext uri="{BB962C8B-B14F-4D97-AF65-F5344CB8AC3E}">
        <p14:creationId xmlns:p14="http://schemas.microsoft.com/office/powerpoint/2010/main" val="3883279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8088A039-B00E-4DEF-8EFF-AC6816DD8E1B}" type="slidenum">
              <a:rPr lang="tr-TR" smtClean="0"/>
              <a:t>15</a:t>
            </a:fld>
            <a:endParaRPr lang="tr-TR"/>
          </a:p>
        </p:txBody>
      </p:sp>
    </p:spTree>
    <p:extLst>
      <p:ext uri="{BB962C8B-B14F-4D97-AF65-F5344CB8AC3E}">
        <p14:creationId xmlns:p14="http://schemas.microsoft.com/office/powerpoint/2010/main" val="34368209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2B15283-4FFC-4C7D-B028-CCDD25B9F7D9}" type="datetimeFigureOut">
              <a:rPr lang="tr-TR" smtClean="0"/>
              <a:t>17.9.2017</a:t>
            </a:fld>
            <a:endParaRPr lang="tr-T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8550236-17DB-4704-887C-402473BDE92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B15283-4FFC-4C7D-B028-CCDD25B9F7D9}" type="datetimeFigureOut">
              <a:rPr lang="tr-TR" smtClean="0"/>
              <a:t>17.9.2017</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A8550236-17DB-4704-887C-402473BDE92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B15283-4FFC-4C7D-B028-CCDD25B9F7D9}" type="datetimeFigureOut">
              <a:rPr lang="tr-TR" smtClean="0"/>
              <a:t>17.9.2017</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A8550236-17DB-4704-887C-402473BDE92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B15283-4FFC-4C7D-B028-CCDD25B9F7D9}" type="datetimeFigureOut">
              <a:rPr lang="tr-TR" smtClean="0"/>
              <a:t>17.9.2017</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A8550236-17DB-4704-887C-402473BDE924}" type="slidenum">
              <a:rPr lang="tr-TR" smtClean="0"/>
              <a:t>‹#›</a:t>
            </a:fld>
            <a:endParaRPr lang="tr-T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2B15283-4FFC-4C7D-B028-CCDD25B9F7D9}" type="datetimeFigureOut">
              <a:rPr lang="tr-TR" smtClean="0"/>
              <a:t>17.9.2017</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A8550236-17DB-4704-887C-402473BDE924}" type="slidenum">
              <a:rPr lang="tr-TR" smtClean="0"/>
              <a:t>‹#›</a:t>
            </a:fld>
            <a:endParaRPr lang="tr-T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2B15283-4FFC-4C7D-B028-CCDD25B9F7D9}" type="datetimeFigureOut">
              <a:rPr lang="tr-TR" smtClean="0"/>
              <a:t>17.9.2017</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A8550236-17DB-4704-887C-402473BDE924}" type="slidenum">
              <a:rPr lang="tr-TR" smtClean="0"/>
              <a:t>‹#›</a:t>
            </a:fld>
            <a:endParaRPr lang="tr-T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2B15283-4FFC-4C7D-B028-CCDD25B9F7D9}" type="datetimeFigureOut">
              <a:rPr lang="tr-TR" smtClean="0"/>
              <a:t>17.9.2017</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A8550236-17DB-4704-887C-402473BDE924}"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2B15283-4FFC-4C7D-B028-CCDD25B9F7D9}" type="datetimeFigureOut">
              <a:rPr lang="tr-TR" smtClean="0"/>
              <a:t>17.9.2017</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A8550236-17DB-4704-887C-402473BDE924}" type="slidenum">
              <a:rPr lang="tr-TR" smtClean="0"/>
              <a:t>‹#›</a:t>
            </a:fld>
            <a:endParaRPr lang="tr-T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2B15283-4FFC-4C7D-B028-CCDD25B9F7D9}" type="datetimeFigureOut">
              <a:rPr lang="tr-TR" smtClean="0"/>
              <a:t>17.9.2017</a:t>
            </a:fld>
            <a:endParaRPr lang="tr-TR"/>
          </a:p>
        </p:txBody>
      </p:sp>
      <p:sp>
        <p:nvSpPr>
          <p:cNvPr id="3" name="Footer Placeholder 2"/>
          <p:cNvSpPr>
            <a:spLocks noGrp="1"/>
          </p:cNvSpPr>
          <p:nvPr>
            <p:ph type="ftr" sz="quarter" idx="11"/>
          </p:nvPr>
        </p:nvSpPr>
        <p:spPr/>
        <p:txBody>
          <a:bodyPr/>
          <a:lstStyle>
            <a:extLst/>
          </a:lstStyle>
          <a:p>
            <a:endParaRPr lang="tr-TR"/>
          </a:p>
        </p:txBody>
      </p:sp>
      <p:sp>
        <p:nvSpPr>
          <p:cNvPr id="4" name="Slide Number Placeholder 3"/>
          <p:cNvSpPr>
            <a:spLocks noGrp="1"/>
          </p:cNvSpPr>
          <p:nvPr>
            <p:ph type="sldNum" sz="quarter" idx="12"/>
          </p:nvPr>
        </p:nvSpPr>
        <p:spPr/>
        <p:txBody>
          <a:bodyPr/>
          <a:lstStyle>
            <a:extLst/>
          </a:lstStyle>
          <a:p>
            <a:fld id="{A8550236-17DB-4704-887C-402473BDE92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2B15283-4FFC-4C7D-B028-CCDD25B9F7D9}" type="datetimeFigureOut">
              <a:rPr lang="tr-TR" smtClean="0"/>
              <a:t>17.9.2017</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A8550236-17DB-4704-887C-402473BDE924}"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2B15283-4FFC-4C7D-B028-CCDD25B9F7D9}" type="datetimeFigureOut">
              <a:rPr lang="tr-TR" smtClean="0"/>
              <a:t>17.9.2017</a:t>
            </a:fld>
            <a:endParaRPr lang="tr-T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8550236-17DB-4704-887C-402473BDE924}" type="slidenum">
              <a:rPr lang="tr-TR" smtClean="0"/>
              <a:t>‹#›</a:t>
            </a:fld>
            <a:endParaRPr lang="tr-T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2B15283-4FFC-4C7D-B028-CCDD25B9F7D9}" type="datetimeFigureOut">
              <a:rPr lang="tr-TR" smtClean="0"/>
              <a:t>17.9.2017</a:t>
            </a:fld>
            <a:endParaRPr lang="tr-T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8550236-17DB-4704-887C-402473BDE92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What is an oligopoly?</a:t>
            </a:r>
            <a:endParaRPr lang="tr-TR" dirty="0"/>
          </a:p>
        </p:txBody>
      </p:sp>
      <p:sp>
        <p:nvSpPr>
          <p:cNvPr id="3" name="Subtitle 2"/>
          <p:cNvSpPr>
            <a:spLocks noGrp="1"/>
          </p:cNvSpPr>
          <p:nvPr>
            <p:ph type="subTitle" idx="1"/>
          </p:nvPr>
        </p:nvSpPr>
        <p:spPr/>
        <p:txBody>
          <a:bodyPr/>
          <a:lstStyle/>
          <a:p>
            <a:endParaRPr lang="tr-TR"/>
          </a:p>
        </p:txBody>
      </p:sp>
      <p:sp>
        <p:nvSpPr>
          <p:cNvPr id="4" name="Rectangle 3"/>
          <p:cNvSpPr/>
          <p:nvPr/>
        </p:nvSpPr>
        <p:spPr>
          <a:xfrm>
            <a:off x="1187624" y="5661248"/>
            <a:ext cx="3168352" cy="400110"/>
          </a:xfrm>
          <a:prstGeom prst="rect">
            <a:avLst/>
          </a:prstGeom>
        </p:spPr>
        <p:txBody>
          <a:bodyPr wrap="square">
            <a:spAutoFit/>
          </a:bodyPr>
          <a:lstStyle/>
          <a:p>
            <a:r>
              <a:rPr lang="tr-TR" sz="1000" dirty="0"/>
              <a:t>© Mark Johnson,</a:t>
            </a:r>
          </a:p>
          <a:p>
            <a:r>
              <a:rPr lang="tr-TR" sz="1000" dirty="0"/>
              <a:t>InThinking www.thinkib.net/Economics</a:t>
            </a:r>
          </a:p>
        </p:txBody>
      </p:sp>
    </p:spTree>
    <p:extLst>
      <p:ext uri="{BB962C8B-B14F-4D97-AF65-F5344CB8AC3E}">
        <p14:creationId xmlns:p14="http://schemas.microsoft.com/office/powerpoint/2010/main" val="3570205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0052" y="476672"/>
            <a:ext cx="7787912" cy="537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392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1052736"/>
            <a:ext cx="7636795" cy="3785652"/>
          </a:xfrm>
          <a:prstGeom prst="rect">
            <a:avLst/>
          </a:prstGeom>
        </p:spPr>
        <p:txBody>
          <a:bodyPr wrap="square">
            <a:spAutoFit/>
          </a:bodyPr>
          <a:lstStyle/>
          <a:p>
            <a:r>
              <a:rPr lang="en-GB" sz="2400" dirty="0" smtClean="0"/>
              <a:t>By contrast when the petrol station then lowers prices we presume that the competing firms will also reduce their prices, for fear of losing market share.  The net effect, therefore, will be a small rise in quantity sold only and lower profits made</a:t>
            </a:r>
          </a:p>
          <a:p>
            <a:endParaRPr lang="en-GB" sz="2400" dirty="0"/>
          </a:p>
          <a:p>
            <a:r>
              <a:rPr lang="en-GB" sz="2400" dirty="0" smtClean="0"/>
              <a:t>The result is that oligopolies will be reluctant to change their prices for fear of losing revenue – unless forced to do so by a change in external conditions such as a rise in raw material prices</a:t>
            </a:r>
            <a:endParaRPr lang="tr-TR" sz="2400" dirty="0"/>
          </a:p>
        </p:txBody>
      </p:sp>
    </p:spTree>
    <p:extLst>
      <p:ext uri="{BB962C8B-B14F-4D97-AF65-F5344CB8AC3E}">
        <p14:creationId xmlns:p14="http://schemas.microsoft.com/office/powerpoint/2010/main" val="3255952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Faced with limited ability to compete on price they are more likely to employ non-price competitive measures including improved customer service</a:t>
            </a:r>
          </a:p>
          <a:p>
            <a:pPr marL="109728" indent="0">
              <a:buNone/>
            </a:pPr>
            <a:endParaRPr lang="en-GB" dirty="0"/>
          </a:p>
          <a:p>
            <a:pPr marL="109728" indent="0">
              <a:buNone/>
            </a:pPr>
            <a:r>
              <a:rPr lang="en-GB" dirty="0" smtClean="0"/>
              <a:t>Alternatively they may decide to collude and work together</a:t>
            </a:r>
            <a:endParaRPr lang="tr-TR" dirty="0"/>
          </a:p>
        </p:txBody>
      </p:sp>
      <p:sp>
        <p:nvSpPr>
          <p:cNvPr id="3" name="Title 2"/>
          <p:cNvSpPr>
            <a:spLocks noGrp="1"/>
          </p:cNvSpPr>
          <p:nvPr>
            <p:ph type="title"/>
          </p:nvPr>
        </p:nvSpPr>
        <p:spPr/>
        <p:txBody>
          <a:bodyPr>
            <a:normAutofit fontScale="90000"/>
          </a:bodyPr>
          <a:lstStyle/>
          <a:p>
            <a:r>
              <a:rPr lang="en-GB" dirty="0" smtClean="0"/>
              <a:t>So how do firms act in oligopoly?</a:t>
            </a:r>
            <a:endParaRPr lang="tr-TR" dirty="0"/>
          </a:p>
        </p:txBody>
      </p:sp>
    </p:spTree>
    <p:extLst>
      <p:ext uri="{BB962C8B-B14F-4D97-AF65-F5344CB8AC3E}">
        <p14:creationId xmlns:p14="http://schemas.microsoft.com/office/powerpoint/2010/main" val="2788224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Firms may decide to collude by agreeing to set the same price</a:t>
            </a:r>
          </a:p>
          <a:p>
            <a:pPr marL="109728" indent="0">
              <a:buNone/>
            </a:pPr>
            <a:endParaRPr lang="en-GB" dirty="0"/>
          </a:p>
          <a:p>
            <a:pPr marL="109728" indent="0">
              <a:buNone/>
            </a:pPr>
            <a:r>
              <a:rPr lang="en-GB" dirty="0" smtClean="0"/>
              <a:t>They may also decide collectively to restrict supply so that prices are forced up</a:t>
            </a:r>
          </a:p>
          <a:p>
            <a:pPr marL="109728" indent="0">
              <a:buNone/>
            </a:pPr>
            <a:endParaRPr lang="en-GB" dirty="0"/>
          </a:p>
          <a:p>
            <a:pPr marL="109728" indent="0">
              <a:buNone/>
            </a:pPr>
            <a:r>
              <a:rPr lang="en-GB" dirty="0" smtClean="0"/>
              <a:t>Or they may decide to reduce marketing or research spending to cut costs</a:t>
            </a:r>
          </a:p>
          <a:p>
            <a:pPr marL="109728" indent="0">
              <a:buNone/>
            </a:pPr>
            <a:r>
              <a:rPr lang="en-GB" dirty="0" smtClean="0"/>
              <a:t> </a:t>
            </a:r>
            <a:endParaRPr lang="tr-TR" dirty="0"/>
          </a:p>
        </p:txBody>
      </p:sp>
      <p:sp>
        <p:nvSpPr>
          <p:cNvPr id="3" name="Title 2"/>
          <p:cNvSpPr>
            <a:spLocks noGrp="1"/>
          </p:cNvSpPr>
          <p:nvPr>
            <p:ph type="title"/>
          </p:nvPr>
        </p:nvSpPr>
        <p:spPr/>
        <p:txBody>
          <a:bodyPr/>
          <a:lstStyle/>
          <a:p>
            <a:pPr algn="ctr"/>
            <a:r>
              <a:rPr lang="en-GB" dirty="0" smtClean="0"/>
              <a:t>Colluding</a:t>
            </a:r>
            <a:endParaRPr lang="tr-TR" dirty="0"/>
          </a:p>
        </p:txBody>
      </p:sp>
    </p:spTree>
    <p:extLst>
      <p:ext uri="{BB962C8B-B14F-4D97-AF65-F5344CB8AC3E}">
        <p14:creationId xmlns:p14="http://schemas.microsoft.com/office/powerpoint/2010/main" val="3844519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tr-TR"/>
          </a:p>
        </p:txBody>
      </p:sp>
      <p:sp>
        <p:nvSpPr>
          <p:cNvPr id="3" name="Picture Placeholder 2"/>
          <p:cNvSpPr>
            <a:spLocks noGrp="1"/>
          </p:cNvSpPr>
          <p:nvPr>
            <p:ph type="pic" idx="1"/>
          </p:nvPr>
        </p:nvSpPr>
        <p:spPr/>
      </p:sp>
      <p:sp>
        <p:nvSpPr>
          <p:cNvPr id="4" name="Title 3"/>
          <p:cNvSpPr>
            <a:spLocks noGrp="1"/>
          </p:cNvSpPr>
          <p:nvPr>
            <p:ph type="title"/>
          </p:nvPr>
        </p:nvSpPr>
        <p:spPr/>
        <p:txBody>
          <a:bodyPr>
            <a:normAutofit fontScale="90000"/>
          </a:bodyPr>
          <a:lstStyle/>
          <a:p>
            <a:r>
              <a:rPr lang="en-GB" dirty="0" smtClean="0">
                <a:solidFill>
                  <a:schemeClr val="tx1"/>
                </a:solidFill>
              </a:rPr>
              <a:t>More information on collusion can be gained by studying game theory, developed by John Nash</a:t>
            </a:r>
            <a:endParaRPr lang="tr-TR" dirty="0">
              <a:solidFill>
                <a:schemeClr val="tx1"/>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48680" y="260648"/>
            <a:ext cx="6046639" cy="4187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5611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miley Face 7"/>
          <p:cNvSpPr>
            <a:spLocks noChangeArrowheads="1"/>
          </p:cNvSpPr>
          <p:nvPr/>
        </p:nvSpPr>
        <p:spPr bwMode="auto">
          <a:xfrm>
            <a:off x="3203848" y="2161206"/>
            <a:ext cx="3429000" cy="2057400"/>
          </a:xfrm>
          <a:prstGeom prst="smileyFace">
            <a:avLst>
              <a:gd name="adj" fmla="val 4653"/>
            </a:avLst>
          </a:prstGeom>
          <a:solidFill>
            <a:srgbClr val="92D050"/>
          </a:solidFill>
          <a:ln w="9525" algn="ctr">
            <a:solidFill>
              <a:srgbClr val="FFFF00"/>
            </a:solidFill>
            <a:round/>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pPr>
            <a:endParaRPr lang="tr-TR" altLang="tr-TR" sz="2400">
              <a:solidFill>
                <a:srgbClr val="DDDDDD"/>
              </a:solidFill>
            </a:endParaRPr>
          </a:p>
        </p:txBody>
      </p:sp>
    </p:spTree>
    <p:extLst>
      <p:ext uri="{BB962C8B-B14F-4D97-AF65-F5344CB8AC3E}">
        <p14:creationId xmlns:p14="http://schemas.microsoft.com/office/powerpoint/2010/main" val="3501788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p>
          <a:p>
            <a:pPr marL="109728" indent="0">
              <a:buNone/>
            </a:pPr>
            <a:r>
              <a:rPr lang="en-GB" dirty="0" smtClean="0"/>
              <a:t>Oligopolies are industries defined by just a small number of dominant firms, perhaps 2 – 8.  This means that oligopolies have a high concentration ratio.  In other words the largest 4 firms in the industry enjoy a very large market share</a:t>
            </a:r>
          </a:p>
          <a:p>
            <a:pPr marL="109728" indent="0">
              <a:buNone/>
            </a:pPr>
            <a:endParaRPr lang="en-GB" dirty="0"/>
          </a:p>
          <a:p>
            <a:pPr marL="109728" indent="0" algn="ctr">
              <a:buNone/>
            </a:pPr>
            <a:r>
              <a:rPr lang="en-GB" dirty="0" smtClean="0"/>
              <a:t>Examples include: </a:t>
            </a:r>
            <a:endParaRPr lang="tr-TR" dirty="0"/>
          </a:p>
        </p:txBody>
      </p:sp>
      <p:sp>
        <p:nvSpPr>
          <p:cNvPr id="3" name="Title 2"/>
          <p:cNvSpPr>
            <a:spLocks noGrp="1"/>
          </p:cNvSpPr>
          <p:nvPr>
            <p:ph type="title"/>
          </p:nvPr>
        </p:nvSpPr>
        <p:spPr/>
        <p:txBody>
          <a:bodyPr/>
          <a:lstStyle/>
          <a:p>
            <a:r>
              <a:rPr lang="en-GB" dirty="0" smtClean="0"/>
              <a:t>Characteristics of an oligopoly?</a:t>
            </a:r>
            <a:endParaRPr lang="tr-TR" dirty="0"/>
          </a:p>
        </p:txBody>
      </p:sp>
    </p:spTree>
    <p:extLst>
      <p:ext uri="{BB962C8B-B14F-4D97-AF65-F5344CB8AC3E}">
        <p14:creationId xmlns:p14="http://schemas.microsoft.com/office/powerpoint/2010/main" val="107409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tr-TR"/>
          </a:p>
        </p:txBody>
      </p:sp>
      <p:sp>
        <p:nvSpPr>
          <p:cNvPr id="4" name="Title 3"/>
          <p:cNvSpPr>
            <a:spLocks noGrp="1"/>
          </p:cNvSpPr>
          <p:nvPr>
            <p:ph type="title"/>
          </p:nvPr>
        </p:nvSpPr>
        <p:spPr/>
        <p:txBody>
          <a:bodyPr>
            <a:normAutofit fontScale="90000"/>
          </a:bodyPr>
          <a:lstStyle/>
          <a:p>
            <a:r>
              <a:rPr lang="en-GB" dirty="0" smtClean="0">
                <a:effectLst/>
              </a:rPr>
              <a:t>  </a:t>
            </a:r>
            <a:r>
              <a:rPr lang="en-GB" dirty="0" smtClean="0">
                <a:solidFill>
                  <a:schemeClr val="tx1"/>
                </a:solidFill>
                <a:effectLst/>
              </a:rPr>
              <a:t>Sugar </a:t>
            </a:r>
            <a:r>
              <a:rPr lang="en-GB" dirty="0">
                <a:solidFill>
                  <a:schemeClr val="tx1"/>
                </a:solidFill>
                <a:effectLst/>
              </a:rPr>
              <a:t>c</a:t>
            </a:r>
            <a:r>
              <a:rPr lang="en-GB" dirty="0" smtClean="0">
                <a:solidFill>
                  <a:schemeClr val="tx1"/>
                </a:solidFill>
                <a:effectLst/>
              </a:rPr>
              <a:t>oncentration ratio</a:t>
            </a:r>
            <a:r>
              <a:rPr lang="tr-TR" dirty="0" smtClean="0">
                <a:solidFill>
                  <a:schemeClr val="tx1"/>
                </a:solidFill>
                <a:effectLst/>
              </a:rPr>
              <a:t> </a:t>
            </a:r>
            <a:r>
              <a:rPr lang="tr-TR" dirty="0">
                <a:solidFill>
                  <a:schemeClr val="tx1"/>
                </a:solidFill>
                <a:effectLst/>
              </a:rPr>
              <a:t>99%</a:t>
            </a:r>
            <a:br>
              <a:rPr lang="tr-TR" dirty="0">
                <a:solidFill>
                  <a:schemeClr val="tx1"/>
                </a:solidFill>
                <a:effectLst/>
              </a:rPr>
            </a:br>
            <a:endParaRPr lang="tr-TR" dirty="0">
              <a:solidFill>
                <a:schemeClr val="tx1"/>
              </a:solidFill>
            </a:endParaRPr>
          </a:p>
        </p:txBody>
      </p:sp>
      <p:pic>
        <p:nvPicPr>
          <p:cNvPr id="1026"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696828" y="274314"/>
            <a:ext cx="7583408" cy="43047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4596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tr-TR"/>
          </a:p>
        </p:txBody>
      </p:sp>
      <p:sp>
        <p:nvSpPr>
          <p:cNvPr id="4" name="Title 3"/>
          <p:cNvSpPr>
            <a:spLocks noGrp="1"/>
          </p:cNvSpPr>
          <p:nvPr>
            <p:ph type="title"/>
          </p:nvPr>
        </p:nvSpPr>
        <p:spPr/>
        <p:txBody>
          <a:bodyPr/>
          <a:lstStyle/>
          <a:p>
            <a:r>
              <a:rPr lang="en-GB" dirty="0" smtClean="0">
                <a:solidFill>
                  <a:schemeClr val="tx1"/>
                </a:solidFill>
              </a:rPr>
              <a:t>Tobacco products concentration ratio 99% </a:t>
            </a:r>
            <a:endParaRPr lang="tr-TR" dirty="0">
              <a:solidFill>
                <a:schemeClr val="tx1"/>
              </a:solidFill>
            </a:endParaRPr>
          </a:p>
        </p:txBody>
      </p:sp>
      <p:pic>
        <p:nvPicPr>
          <p:cNvPr id="2050"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1276465" y="189968"/>
            <a:ext cx="6591069" cy="4389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986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tr-TR"/>
          </a:p>
        </p:txBody>
      </p:sp>
      <p:sp>
        <p:nvSpPr>
          <p:cNvPr id="3" name="Picture Placeholder 2"/>
          <p:cNvSpPr>
            <a:spLocks noGrp="1"/>
          </p:cNvSpPr>
          <p:nvPr>
            <p:ph type="pic" idx="1"/>
          </p:nvPr>
        </p:nvSpPr>
        <p:spPr/>
      </p:sp>
      <p:sp>
        <p:nvSpPr>
          <p:cNvPr id="4" name="Title 3"/>
          <p:cNvSpPr>
            <a:spLocks noGrp="1"/>
          </p:cNvSpPr>
          <p:nvPr>
            <p:ph type="title"/>
          </p:nvPr>
        </p:nvSpPr>
        <p:spPr/>
        <p:txBody>
          <a:bodyPr>
            <a:normAutofit fontScale="90000"/>
          </a:bodyPr>
          <a:lstStyle/>
          <a:p>
            <a:r>
              <a:rPr lang="tr-TR" dirty="0">
                <a:solidFill>
                  <a:schemeClr val="tx1"/>
                </a:solidFill>
                <a:effectLst/>
              </a:rPr>
              <a:t>Gas </a:t>
            </a:r>
            <a:r>
              <a:rPr lang="tr-TR" dirty="0" smtClean="0">
                <a:solidFill>
                  <a:schemeClr val="tx1"/>
                </a:solidFill>
                <a:effectLst/>
              </a:rPr>
              <a:t>distribution</a:t>
            </a:r>
            <a:r>
              <a:rPr lang="en-GB" dirty="0" smtClean="0">
                <a:solidFill>
                  <a:schemeClr val="tx1"/>
                </a:solidFill>
                <a:effectLst/>
              </a:rPr>
              <a:t> concentration ratio</a:t>
            </a:r>
            <a:r>
              <a:rPr lang="tr-TR" dirty="0" smtClean="0">
                <a:solidFill>
                  <a:schemeClr val="tx1"/>
                </a:solidFill>
                <a:effectLst/>
              </a:rPr>
              <a:t> </a:t>
            </a:r>
            <a:r>
              <a:rPr lang="tr-TR" dirty="0">
                <a:solidFill>
                  <a:schemeClr val="tx1"/>
                </a:solidFill>
                <a:effectLst/>
              </a:rPr>
              <a:t>82%</a:t>
            </a:r>
            <a:br>
              <a:rPr lang="tr-TR" dirty="0">
                <a:solidFill>
                  <a:schemeClr val="tx1"/>
                </a:solidFill>
                <a:effectLst/>
              </a:rPr>
            </a:br>
            <a:endParaRPr lang="tr-TR" dirty="0">
              <a:solidFill>
                <a:schemeClr val="tx1"/>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87462" y="188640"/>
            <a:ext cx="7424824" cy="4608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1975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tr-TR"/>
          </a:p>
        </p:txBody>
      </p:sp>
      <p:sp>
        <p:nvSpPr>
          <p:cNvPr id="4" name="Title 3"/>
          <p:cNvSpPr>
            <a:spLocks noGrp="1"/>
          </p:cNvSpPr>
          <p:nvPr>
            <p:ph type="title"/>
          </p:nvPr>
        </p:nvSpPr>
        <p:spPr/>
        <p:txBody>
          <a:bodyPr>
            <a:normAutofit fontScale="90000"/>
          </a:bodyPr>
          <a:lstStyle/>
          <a:p>
            <a:r>
              <a:rPr lang="tr-TR" dirty="0" smtClean="0">
                <a:solidFill>
                  <a:schemeClr val="tx1"/>
                </a:solidFill>
                <a:effectLst/>
              </a:rPr>
              <a:t>Confectionery</a:t>
            </a:r>
            <a:r>
              <a:rPr lang="en-GB" dirty="0" smtClean="0">
                <a:solidFill>
                  <a:schemeClr val="tx1"/>
                </a:solidFill>
                <a:effectLst/>
              </a:rPr>
              <a:t> concentration ratio</a:t>
            </a:r>
            <a:r>
              <a:rPr lang="tr-TR" dirty="0" smtClean="0">
                <a:solidFill>
                  <a:schemeClr val="tx1"/>
                </a:solidFill>
                <a:effectLst/>
              </a:rPr>
              <a:t> </a:t>
            </a:r>
            <a:r>
              <a:rPr lang="tr-TR" dirty="0">
                <a:solidFill>
                  <a:schemeClr val="tx1"/>
                </a:solidFill>
                <a:effectLst/>
              </a:rPr>
              <a:t>81%</a:t>
            </a:r>
            <a:br>
              <a:rPr lang="tr-TR" dirty="0">
                <a:solidFill>
                  <a:schemeClr val="tx1"/>
                </a:solidFill>
                <a:effectLst/>
              </a:rPr>
            </a:br>
            <a:endParaRPr lang="tr-TR" dirty="0">
              <a:solidFill>
                <a:schemeClr val="tx1"/>
              </a:solidFill>
            </a:endParaRPr>
          </a:p>
        </p:txBody>
      </p:sp>
      <p:pic>
        <p:nvPicPr>
          <p:cNvPr id="4098" name="Picture 2"/>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1243986" y="189968"/>
            <a:ext cx="6656028" cy="4389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6199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Interdependence of firms – this means that firms must consider the actions of their competitors when making price and output decisions</a:t>
            </a:r>
          </a:p>
          <a:p>
            <a:pPr marL="109728" indent="0">
              <a:buNone/>
            </a:pPr>
            <a:endParaRPr lang="en-GB" dirty="0"/>
          </a:p>
          <a:p>
            <a:pPr marL="109728" indent="0">
              <a:buNone/>
            </a:pPr>
            <a:r>
              <a:rPr lang="en-GB" dirty="0" smtClean="0"/>
              <a:t>Barriers to entry and exit – this means that the industry is difficult to enter due to high start up costs and strong brand loyalty.  High start up costs also make leaving the industry difficult</a:t>
            </a:r>
          </a:p>
          <a:p>
            <a:pPr marL="109728" indent="0">
              <a:buNone/>
            </a:pPr>
            <a:endParaRPr lang="tr-TR" dirty="0"/>
          </a:p>
        </p:txBody>
      </p:sp>
      <p:sp>
        <p:nvSpPr>
          <p:cNvPr id="3" name="Title 2"/>
          <p:cNvSpPr>
            <a:spLocks noGrp="1"/>
          </p:cNvSpPr>
          <p:nvPr>
            <p:ph type="title"/>
          </p:nvPr>
        </p:nvSpPr>
        <p:spPr/>
        <p:txBody>
          <a:bodyPr/>
          <a:lstStyle/>
          <a:p>
            <a:r>
              <a:rPr lang="en-GB" dirty="0" smtClean="0"/>
              <a:t>Characteristics of an oligopoly?</a:t>
            </a:r>
            <a:endParaRPr lang="tr-TR" dirty="0"/>
          </a:p>
        </p:txBody>
      </p:sp>
    </p:spTree>
    <p:extLst>
      <p:ext uri="{BB962C8B-B14F-4D97-AF65-F5344CB8AC3E}">
        <p14:creationId xmlns:p14="http://schemas.microsoft.com/office/powerpoint/2010/main" val="962023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smtClean="0"/>
              <a:t>Firms in oligopoly are generally associated with sticky prices, making price competition between businesses in oligopolies difficult.</a:t>
            </a:r>
          </a:p>
          <a:p>
            <a:pPr marL="109728" indent="0">
              <a:buNone/>
            </a:pPr>
            <a:endParaRPr lang="en-GB" dirty="0"/>
          </a:p>
          <a:p>
            <a:pPr marL="109728" indent="0">
              <a:buNone/>
            </a:pPr>
            <a:endParaRPr lang="en-GB" dirty="0" smtClean="0"/>
          </a:p>
        </p:txBody>
      </p:sp>
      <p:sp>
        <p:nvSpPr>
          <p:cNvPr id="3" name="Title 2"/>
          <p:cNvSpPr>
            <a:spLocks noGrp="1"/>
          </p:cNvSpPr>
          <p:nvPr>
            <p:ph type="title"/>
          </p:nvPr>
        </p:nvSpPr>
        <p:spPr/>
        <p:txBody>
          <a:bodyPr/>
          <a:lstStyle/>
          <a:p>
            <a:pPr algn="ctr"/>
            <a:r>
              <a:rPr lang="en-GB" dirty="0" smtClean="0"/>
              <a:t>Sticky prices</a:t>
            </a:r>
            <a:endParaRPr lang="tr-TR"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1960" y="3068960"/>
            <a:ext cx="3456384" cy="3456384"/>
          </a:xfrm>
          <a:prstGeom prst="rect">
            <a:avLst/>
          </a:prstGeom>
        </p:spPr>
      </p:pic>
    </p:spTree>
    <p:extLst>
      <p:ext uri="{BB962C8B-B14F-4D97-AF65-F5344CB8AC3E}">
        <p14:creationId xmlns:p14="http://schemas.microsoft.com/office/powerpoint/2010/main" val="1081222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35280" cy="4525963"/>
          </a:xfrm>
        </p:spPr>
        <p:txBody>
          <a:bodyPr>
            <a:normAutofit/>
          </a:bodyPr>
          <a:lstStyle/>
          <a:p>
            <a:pPr marL="109728" indent="0">
              <a:buNone/>
            </a:pPr>
            <a:endParaRPr lang="en-GB" sz="2800" dirty="0" smtClean="0"/>
          </a:p>
          <a:p>
            <a:pPr marL="109728" indent="0">
              <a:buNone/>
            </a:pPr>
            <a:r>
              <a:rPr lang="en-GB" sz="2800" dirty="0" smtClean="0"/>
              <a:t>This can be explained by the interdependence of firms.  Suppose there are 5 petrol stations in a town.  Should one station independently decide to raise their prices then they will quickly lose market share as the other firms keep their prices unchanged </a:t>
            </a:r>
            <a:endParaRPr lang="tr-TR" sz="2800" dirty="0"/>
          </a:p>
        </p:txBody>
      </p:sp>
      <p:sp>
        <p:nvSpPr>
          <p:cNvPr id="3" name="Title 2"/>
          <p:cNvSpPr>
            <a:spLocks noGrp="1"/>
          </p:cNvSpPr>
          <p:nvPr>
            <p:ph type="title"/>
          </p:nvPr>
        </p:nvSpPr>
        <p:spPr/>
        <p:txBody>
          <a:bodyPr>
            <a:normAutofit/>
          </a:bodyPr>
          <a:lstStyle/>
          <a:p>
            <a:pPr algn="ctr"/>
            <a:r>
              <a:rPr lang="en-GB" sz="4000" dirty="0" smtClean="0"/>
              <a:t>Why are prices sticky?</a:t>
            </a:r>
            <a:endParaRPr lang="tr-TR" sz="4000" dirty="0"/>
          </a:p>
        </p:txBody>
      </p:sp>
    </p:spTree>
    <p:extLst>
      <p:ext uri="{BB962C8B-B14F-4D97-AF65-F5344CB8AC3E}">
        <p14:creationId xmlns:p14="http://schemas.microsoft.com/office/powerpoint/2010/main" val="4328771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66</TotalTime>
  <Words>401</Words>
  <Application>Microsoft Office PowerPoint</Application>
  <PresentationFormat>On-screen Show (4:3)</PresentationFormat>
  <Paragraphs>40</Paragraphs>
  <Slides>15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Calibri</vt:lpstr>
      <vt:lpstr>Lucida Sans Unicode</vt:lpstr>
      <vt:lpstr>Times New Roman</vt:lpstr>
      <vt:lpstr>Verdana</vt:lpstr>
      <vt:lpstr>Wingdings 2</vt:lpstr>
      <vt:lpstr>Wingdings 3</vt:lpstr>
      <vt:lpstr>Concourse</vt:lpstr>
      <vt:lpstr>What is an oligopoly?</vt:lpstr>
      <vt:lpstr>Characteristics of an oligopoly?</vt:lpstr>
      <vt:lpstr>  Sugar concentration ratio 99% </vt:lpstr>
      <vt:lpstr>Tobacco products concentration ratio 99% </vt:lpstr>
      <vt:lpstr>Gas distribution concentration ratio 82% </vt:lpstr>
      <vt:lpstr>Confectionery concentration ratio 81% </vt:lpstr>
      <vt:lpstr>Characteristics of an oligopoly?</vt:lpstr>
      <vt:lpstr>Sticky prices</vt:lpstr>
      <vt:lpstr>Why are prices sticky?</vt:lpstr>
      <vt:lpstr>PowerPoint Presentation</vt:lpstr>
      <vt:lpstr>PowerPoint Presentation</vt:lpstr>
      <vt:lpstr>So how do firms act in oligopoly?</vt:lpstr>
      <vt:lpstr>Colluding</vt:lpstr>
      <vt:lpstr>More information on collusion can be gained by studying game theory, developed by John Nash</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Oligopoly?</dc:title>
  <dc:creator>DellBels</dc:creator>
  <cp:lastModifiedBy>Mark JOHNSON</cp:lastModifiedBy>
  <cp:revision>19</cp:revision>
  <dcterms:created xsi:type="dcterms:W3CDTF">2016-07-15T13:03:24Z</dcterms:created>
  <dcterms:modified xsi:type="dcterms:W3CDTF">2017-09-17T10:36:24Z</dcterms:modified>
</cp:coreProperties>
</file>