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71" r:id="rId3"/>
    <p:sldId id="272" r:id="rId4"/>
    <p:sldId id="273" r:id="rId5"/>
    <p:sldId id="274" r:id="rId6"/>
    <p:sldId id="275" r:id="rId7"/>
    <p:sldId id="276" r:id="rId8"/>
    <p:sldId id="270" r:id="rId9"/>
    <p:sldId id="277" r:id="rId10"/>
    <p:sldId id="278" r:id="rId11"/>
    <p:sldId id="279" r:id="rId12"/>
    <p:sldId id="280" r:id="rId13"/>
    <p:sldId id="281" r:id="rId14"/>
    <p:sldId id="282" r:id="rId15"/>
    <p:sldId id="283" r:id="rId16"/>
    <p:sldId id="284" r:id="rId17"/>
    <p:sldId id="285" r:id="rId18"/>
    <p:sldId id="286" r:id="rId19"/>
    <p:sldId id="28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108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F8D685-8F4F-BC4C-B1C9-F4E08EAAE894}" type="datetimeFigureOut">
              <a:rPr lang="en-US" smtClean="0"/>
              <a:t>13/12/16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C77C03-48F9-AF42-A33B-5D2720E7C174}" type="slidenum">
              <a:rPr lang="en-US" smtClean="0"/>
              <a:t>‹#›</a:t>
            </a:fld>
            <a:endParaRPr lang="en-US"/>
          </a:p>
        </p:txBody>
      </p:sp>
    </p:spTree>
    <p:extLst>
      <p:ext uri="{BB962C8B-B14F-4D97-AF65-F5344CB8AC3E}">
        <p14:creationId xmlns:p14="http://schemas.microsoft.com/office/powerpoint/2010/main" val="38779241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required, notes have been added to assist teachers in delivering this PowerPoint lesson.</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a:t>
            </a:fld>
            <a:endParaRPr lang="en-US"/>
          </a:p>
        </p:txBody>
      </p:sp>
    </p:spTree>
    <p:extLst>
      <p:ext uri="{BB962C8B-B14F-4D97-AF65-F5344CB8AC3E}">
        <p14:creationId xmlns:p14="http://schemas.microsoft.com/office/powerpoint/2010/main" val="613124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sentence builds on the first two. It compares the two preceding sentences. Notice the comparison is not random; it is, rather, building towards a thesis that directly responds to the question prompt.</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14</a:t>
            </a:fld>
            <a:endParaRPr lang="en-US"/>
          </a:p>
        </p:txBody>
      </p:sp>
    </p:spTree>
    <p:extLst>
      <p:ext uri="{BB962C8B-B14F-4D97-AF65-F5344CB8AC3E}">
        <p14:creationId xmlns:p14="http://schemas.microsoft.com/office/powerpoint/2010/main" val="279988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a:t>
            </a:r>
            <a:r>
              <a:rPr lang="en-US" baseline="0" dirty="0" smtClean="0"/>
              <a:t> detail is added here as well as a point of contrast (‘by contrast’). Following the contrast, comparison is again offered (‘both women’). The idea of setting is made absolutely explicit in the thesis. Also, the thesis embeds some signposting, suggesting that, in turn, physical, cultural, and historical setting will be discussed. This signposting is useful to the reader. It is also useful to the student writer; hopefully, it will enable some separation of ideas that (also) build and contribute to the main argument.</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15</a:t>
            </a:fld>
            <a:endParaRPr lang="en-US"/>
          </a:p>
        </p:txBody>
      </p:sp>
    </p:spTree>
    <p:extLst>
      <p:ext uri="{BB962C8B-B14F-4D97-AF65-F5344CB8AC3E}">
        <p14:creationId xmlns:p14="http://schemas.microsoft.com/office/powerpoint/2010/main" val="3610043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Appropriate</a:t>
            </a:r>
            <a:r>
              <a:rPr lang="en-US" baseline="0" dirty="0" smtClean="0"/>
              <a:t> modality</a:t>
            </a:r>
            <a:r>
              <a:rPr lang="en-US" dirty="0" smtClean="0"/>
              <a:t> is a tricky thing to teach. Here, we can say that the modality is high and often unmarked. Put otherwise, the claims made are confident and often expressed in declarative sentences. It is useful to begin an essay in this generally unambiguous way. However, teachers will also know that ‘hedging’, often expressed through modal verbs, lexical verbs, and adjectives is a feature</a:t>
            </a:r>
            <a:r>
              <a:rPr lang="en-US" baseline="0" dirty="0" smtClean="0"/>
              <a:t> of academic writing which functions to soften claims and statements. Academic writing aims to convince, but claims may be nonetheless uncertain. Learning how and where to hedge takes time and practice!</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16</a:t>
            </a:fld>
            <a:endParaRPr lang="en-US"/>
          </a:p>
        </p:txBody>
      </p:sp>
    </p:spTree>
    <p:extLst>
      <p:ext uri="{BB962C8B-B14F-4D97-AF65-F5344CB8AC3E}">
        <p14:creationId xmlns:p14="http://schemas.microsoft.com/office/powerpoint/2010/main" val="1888398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questions are intended rhetorically. Students may complain that this introduction contains ‘hard’ words. Arguably,</a:t>
            </a:r>
            <a:r>
              <a:rPr lang="en-US" baseline="0" dirty="0" smtClean="0"/>
              <a:t> this is the case. However, certain words, say ‘eponymous’ or ‘bildungsroman’, would almost certainly be taught in the context of teaching these novels. The point, in part, is that vocabulary needs to be well chosen, and accuracy matters.</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17</a:t>
            </a:fld>
            <a:endParaRPr lang="en-US"/>
          </a:p>
        </p:txBody>
      </p:sp>
    </p:spTree>
    <p:extLst>
      <p:ext uri="{BB962C8B-B14F-4D97-AF65-F5344CB8AC3E}">
        <p14:creationId xmlns:p14="http://schemas.microsoft.com/office/powerpoint/2010/main" val="1649136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simply provides an </a:t>
            </a:r>
            <a:r>
              <a:rPr lang="en-US" dirty="0" smtClean="0"/>
              <a:t>opportunity for students</a:t>
            </a:r>
            <a:r>
              <a:rPr lang="en-US" baseline="0" dirty="0" smtClean="0"/>
              <a:t> </a:t>
            </a:r>
            <a:r>
              <a:rPr lang="en-US" baseline="0" dirty="0" smtClean="0"/>
              <a:t>to review and synthesize </a:t>
            </a:r>
            <a:r>
              <a:rPr lang="en-US" baseline="0" dirty="0" smtClean="0"/>
              <a:t>their ideas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18</a:t>
            </a:fld>
            <a:endParaRPr lang="en-US"/>
          </a:p>
        </p:txBody>
      </p:sp>
    </p:spTree>
    <p:extLst>
      <p:ext uri="{BB962C8B-B14F-4D97-AF65-F5344CB8AC3E}">
        <p14:creationId xmlns:p14="http://schemas.microsoft.com/office/powerpoint/2010/main" val="2311862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a:t>
            </a:r>
            <a:r>
              <a:rPr lang="en-US" baseline="0" dirty="0" smtClean="0"/>
              <a:t> this stage, teachers should give students the opportunity to practice, to gain confidence, and to work towards independence. This task may be done as a pair (perhaps sharing a Google doc) or individually. And, teachers can modify the question depending on which literary works they have been studying.</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19</a:t>
            </a:fld>
            <a:endParaRPr lang="en-US"/>
          </a:p>
        </p:txBody>
      </p:sp>
    </p:spTree>
    <p:extLst>
      <p:ext uri="{BB962C8B-B14F-4D97-AF65-F5344CB8AC3E}">
        <p14:creationId xmlns:p14="http://schemas.microsoft.com/office/powerpoint/2010/main" val="380621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3</a:t>
            </a:fld>
            <a:endParaRPr lang="en-US"/>
          </a:p>
        </p:txBody>
      </p:sp>
    </p:spTree>
    <p:extLst>
      <p:ext uri="{BB962C8B-B14F-4D97-AF65-F5344CB8AC3E}">
        <p14:creationId xmlns:p14="http://schemas.microsoft.com/office/powerpoint/2010/main" val="3505924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3333CC"/>
                </a:solidFill>
              </a:rPr>
              <a:t>Students are likely to ask how much time they should spend planning. This is not an easy question to answer, but it is a reasonable question. As a rough suggestion, 15 minutes should be enough time, and planning should probably not exceed 20 minutes. Clearly,</a:t>
            </a:r>
            <a:r>
              <a:rPr lang="en-US" baseline="0" dirty="0" smtClean="0">
                <a:solidFill>
                  <a:srgbClr val="3333CC"/>
                </a:solidFill>
              </a:rPr>
              <a:t> HL students have more time to write. SL students have less time to write and must therefore not spend time planning if this has a negative impact on time spent writing.</a:t>
            </a:r>
            <a:endParaRPr lang="en-US" dirty="0">
              <a:solidFill>
                <a:srgbClr val="3333CC"/>
              </a:solidFill>
            </a:endParaRPr>
          </a:p>
        </p:txBody>
      </p:sp>
      <p:sp>
        <p:nvSpPr>
          <p:cNvPr id="4" name="Slide Number Placeholder 3"/>
          <p:cNvSpPr>
            <a:spLocks noGrp="1"/>
          </p:cNvSpPr>
          <p:nvPr>
            <p:ph type="sldNum" sz="quarter" idx="10"/>
          </p:nvPr>
        </p:nvSpPr>
        <p:spPr/>
        <p:txBody>
          <a:bodyPr/>
          <a:lstStyle/>
          <a:p>
            <a:fld id="{13C77C03-48F9-AF42-A33B-5D2720E7C174}" type="slidenum">
              <a:rPr lang="en-US" smtClean="0"/>
              <a:t>4</a:t>
            </a:fld>
            <a:endParaRPr lang="en-US"/>
          </a:p>
        </p:txBody>
      </p:sp>
    </p:spTree>
    <p:extLst>
      <p:ext uri="{BB962C8B-B14F-4D97-AF65-F5344CB8AC3E}">
        <p14:creationId xmlns:p14="http://schemas.microsoft.com/office/powerpoint/2010/main" val="4277750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Okay, so students will probably laugh (and some levity is fine).</a:t>
            </a:r>
            <a:r>
              <a:rPr lang="en-US" baseline="0" dirty="0" smtClean="0"/>
              <a:t> However, this ‘example’ has </a:t>
            </a:r>
            <a:r>
              <a:rPr lang="en-US" baseline="0" dirty="0" smtClean="0"/>
              <a:t>been constructed </a:t>
            </a:r>
            <a:r>
              <a:rPr lang="en-US" baseline="0" dirty="0" smtClean="0"/>
              <a:t>based on many years of reading essays and seeing these kinds of introductory remarks. It is important to treat this introduction seriously and to identify its limitations. It is not, in fact, all bad. For one thing, it is reasonably intelligible, and this claim cannot be made for all essays that students write! Other aspects of this introduction will require teachers to make ‘calls of judgment’; for example, the pronoun ‘I’ is included. This is neither right nor wrong. Rather it is either appropriate or inappropriate measured against convention. It may be worth noting that essays do not write themselves; writers do.</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7</a:t>
            </a:fld>
            <a:endParaRPr lang="en-US"/>
          </a:p>
        </p:txBody>
      </p:sp>
    </p:spTree>
    <p:extLst>
      <p:ext uri="{BB962C8B-B14F-4D97-AF65-F5344CB8AC3E}">
        <p14:creationId xmlns:p14="http://schemas.microsoft.com/office/powerpoint/2010/main" val="3427459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understand that this is NOT </a:t>
            </a:r>
            <a:r>
              <a:rPr lang="en-US" i="1" dirty="0" smtClean="0"/>
              <a:t>the </a:t>
            </a:r>
            <a:r>
              <a:rPr lang="en-US" i="0" dirty="0" smtClean="0"/>
              <a:t>way of writing introductory paragraphs. Instead, it is one strategy. Unlike the earlier example, this introductory paragraph is</a:t>
            </a:r>
            <a:r>
              <a:rPr lang="en-US" i="0" baseline="0" dirty="0" smtClean="0"/>
              <a:t> (immediately)</a:t>
            </a:r>
            <a:r>
              <a:rPr lang="en-US" i="0" dirty="0" smtClean="0"/>
              <a:t> focused. It is reasonably succinct. It contains a thesis and it provides</a:t>
            </a:r>
            <a:r>
              <a:rPr lang="en-US" i="0" baseline="0" dirty="0" smtClean="0"/>
              <a:t> a degree of signposting. Students need not use all of these techniques, here, slavishly in their own introductory paragraph, although some students will benefit from the formulaic nature of this approach. Whether students adopt this model entirely or not, there are certain ideas that they can take away and endeavour to embed in their own introductory paragraphs.</a:t>
            </a:r>
            <a:r>
              <a:rPr lang="en-US" i="0" dirty="0" smtClean="0"/>
              <a:t> </a:t>
            </a:r>
            <a:endParaRPr lang="en-US" i="1" dirty="0"/>
          </a:p>
        </p:txBody>
      </p:sp>
      <p:sp>
        <p:nvSpPr>
          <p:cNvPr id="4" name="Slide Number Placeholder 3"/>
          <p:cNvSpPr>
            <a:spLocks noGrp="1"/>
          </p:cNvSpPr>
          <p:nvPr>
            <p:ph type="sldNum" sz="quarter" idx="10"/>
          </p:nvPr>
        </p:nvSpPr>
        <p:spPr/>
        <p:txBody>
          <a:bodyPr/>
          <a:lstStyle/>
          <a:p>
            <a:fld id="{13C77C03-48F9-AF42-A33B-5D2720E7C174}" type="slidenum">
              <a:rPr lang="en-US" smtClean="0"/>
              <a:t>9</a:t>
            </a:fld>
            <a:endParaRPr lang="en-US"/>
          </a:p>
        </p:txBody>
      </p:sp>
    </p:spTree>
    <p:extLst>
      <p:ext uri="{BB962C8B-B14F-4D97-AF65-F5344CB8AC3E}">
        <p14:creationId xmlns:p14="http://schemas.microsoft.com/office/powerpoint/2010/main" val="2036283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what</a:t>
            </a:r>
            <a:r>
              <a:rPr lang="en-US" baseline="0" dirty="0" smtClean="0"/>
              <a:t> is sometimes referred to as a periodic sentence. Here, the main clause is at the end of the sentence. This kind of sentence, arguably, has a certain flair or flourish. The main idea of the sentence is delayed or held off until the end. It may be claimed that there is a degree of suspense in using this technique. Notice, however, that clarity is not sacrificed for suspense.</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10</a:t>
            </a:fld>
            <a:endParaRPr lang="en-US"/>
          </a:p>
        </p:txBody>
      </p:sp>
    </p:spTree>
    <p:extLst>
      <p:ext uri="{BB962C8B-B14F-4D97-AF65-F5344CB8AC3E}">
        <p14:creationId xmlns:p14="http://schemas.microsoft.com/office/powerpoint/2010/main" val="843383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two sentences are parallel to one another; their structure is the same. This parallelism lends equal weight or value to the sentences, establishing an immediate sense of </a:t>
            </a:r>
            <a:r>
              <a:rPr lang="en-US" dirty="0" smtClean="0"/>
              <a:t>balance. </a:t>
            </a:r>
            <a:r>
              <a:rPr lang="en-US" dirty="0" smtClean="0"/>
              <a:t>On their own, the sentences don’t make a whole lot of sense, and some qualification is required in the subsequent</a:t>
            </a:r>
            <a:r>
              <a:rPr lang="en-US" baseline="0" dirty="0" smtClean="0"/>
              <a:t> (third) sentence. Some teachers may dislike this approach, and it is fine to think this way. Notice, however, that, unlike the earlier ‘dawn of time’ example, this approach </a:t>
            </a:r>
            <a:r>
              <a:rPr lang="en-US" baseline="0" dirty="0" smtClean="0"/>
              <a:t>is </a:t>
            </a:r>
            <a:r>
              <a:rPr lang="en-US" baseline="0" dirty="0" smtClean="0"/>
              <a:t>dynamic and direct. Very many students struggle to find their voice early in an essay – perhaps due to nerves. This approach, to some extent, gives students a strategy to avoid superfluous, unfocussed waffle. The introduction is also written in what is sometimes called the literary present tense. This is conventional when writing about literature, since literature continues to exist at the moment it is read. Learning to write in the present tense in this way can be challenging for some students.</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11</a:t>
            </a:fld>
            <a:endParaRPr lang="en-US"/>
          </a:p>
        </p:txBody>
      </p:sp>
    </p:spTree>
    <p:extLst>
      <p:ext uri="{BB962C8B-B14F-4D97-AF65-F5344CB8AC3E}">
        <p14:creationId xmlns:p14="http://schemas.microsoft.com/office/powerpoint/2010/main" val="625995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worth spending some time on this slide. Possibly,</a:t>
            </a:r>
            <a:r>
              <a:rPr lang="en-US" baseline="0" dirty="0" smtClean="0"/>
              <a:t> students will have some familiarity with what, for example, a noun phrase is. Where they don’t, I would, for several reasons, highly recommend that it is taught. Here, and briefly, the noun phrase (and the process of nominalization) is absolutely central to effective academic writing. Nouns dominate academic writing; corpora data confirms this. It is stacked nouns and apposition (noun phrases modifying noun phrases) that, more than anything else, contribute to effective brevity in academic writing. If you are teaching students how to write academic discourse, this cannot be overlooked.</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12</a:t>
            </a:fld>
            <a:endParaRPr lang="en-US"/>
          </a:p>
        </p:txBody>
      </p:sp>
    </p:spTree>
    <p:extLst>
      <p:ext uri="{BB962C8B-B14F-4D97-AF65-F5344CB8AC3E}">
        <p14:creationId xmlns:p14="http://schemas.microsoft.com/office/powerpoint/2010/main" val="3839347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answer is brevity.</a:t>
            </a:r>
            <a:endParaRPr lang="en-US" dirty="0"/>
          </a:p>
        </p:txBody>
      </p:sp>
      <p:sp>
        <p:nvSpPr>
          <p:cNvPr id="4" name="Slide Number Placeholder 3"/>
          <p:cNvSpPr>
            <a:spLocks noGrp="1"/>
          </p:cNvSpPr>
          <p:nvPr>
            <p:ph type="sldNum" sz="quarter" idx="10"/>
          </p:nvPr>
        </p:nvSpPr>
        <p:spPr/>
        <p:txBody>
          <a:bodyPr/>
          <a:lstStyle/>
          <a:p>
            <a:fld id="{13C77C03-48F9-AF42-A33B-5D2720E7C174}" type="slidenum">
              <a:rPr lang="en-US" smtClean="0"/>
              <a:t>13</a:t>
            </a:fld>
            <a:endParaRPr lang="en-US"/>
          </a:p>
        </p:txBody>
      </p:sp>
    </p:spTree>
    <p:extLst>
      <p:ext uri="{BB962C8B-B14F-4D97-AF65-F5344CB8AC3E}">
        <p14:creationId xmlns:p14="http://schemas.microsoft.com/office/powerpoint/2010/main" val="19555535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themeOverride" Target="../theme/themeOverride3.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hinking">
    <p:bg>
      <p:bgPr>
        <a:gradFill flip="none" rotWithShape="1">
          <a:gsLst>
            <a:gs pos="0">
              <a:srgbClr val="09126B">
                <a:alpha val="33000"/>
              </a:srgbClr>
            </a:gs>
            <a:gs pos="71000">
              <a:schemeClr val="accent3">
                <a:lumMod val="95000"/>
              </a:schemeClr>
            </a:gs>
            <a:gs pos="100000">
              <a:schemeClr val="accent6">
                <a:lumMod val="20000"/>
                <a:lumOff val="8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360363" y="5556250"/>
            <a:ext cx="3886200" cy="369332"/>
          </a:xfrm>
          <a:prstGeom prst="rect">
            <a:avLst/>
          </a:prstGeom>
          <a:noFill/>
          <a:ln w="9525">
            <a:noFill/>
            <a:miter lim="800000"/>
            <a:headEnd/>
            <a:tailEnd/>
          </a:ln>
        </p:spPr>
        <p:txBody>
          <a:bodyPr>
            <a:spAutoFit/>
          </a:bodyPr>
          <a:lstStyle/>
          <a:p>
            <a:pPr algn="just" fontAlgn="auto">
              <a:spcBef>
                <a:spcPts val="0"/>
              </a:spcBef>
              <a:spcAft>
                <a:spcPts val="0"/>
              </a:spcAft>
              <a:defRPr/>
            </a:pPr>
            <a:r>
              <a:rPr lang="en-US" sz="1800" kern="0" dirty="0" smtClean="0">
                <a:solidFill>
                  <a:srgbClr val="808080"/>
                </a:solidFill>
                <a:latin typeface="Arial Narrow" pitchFamily="34" charset="0"/>
              </a:rPr>
              <a:t>David</a:t>
            </a:r>
            <a:r>
              <a:rPr lang="en-US" sz="1800" kern="0" baseline="0" dirty="0" smtClean="0">
                <a:solidFill>
                  <a:srgbClr val="808080"/>
                </a:solidFill>
                <a:latin typeface="Arial Narrow" pitchFamily="34" charset="0"/>
              </a:rPr>
              <a:t> McIntyre</a:t>
            </a:r>
            <a:endParaRPr lang="en-US" sz="1800" kern="0" dirty="0">
              <a:solidFill>
                <a:srgbClr val="808080"/>
              </a:solidFill>
              <a:latin typeface="Arial Narrow" pitchFamily="34" charset="0"/>
            </a:endParaRPr>
          </a:p>
        </p:txBody>
      </p:sp>
      <p:grpSp>
        <p:nvGrpSpPr>
          <p:cNvPr id="3" name="Group 8"/>
          <p:cNvGrpSpPr>
            <a:grpSpLocks/>
          </p:cNvGrpSpPr>
          <p:nvPr/>
        </p:nvGrpSpPr>
        <p:grpSpPr bwMode="auto">
          <a:xfrm>
            <a:off x="357188" y="785813"/>
            <a:ext cx="3286125" cy="1012825"/>
            <a:chOff x="357158" y="785794"/>
            <a:chExt cx="3286148" cy="1012001"/>
          </a:xfrm>
        </p:grpSpPr>
        <p:sp>
          <p:nvSpPr>
            <p:cNvPr id="4" name="Text Box 7"/>
            <p:cNvSpPr txBox="1">
              <a:spLocks noChangeArrowheads="1"/>
            </p:cNvSpPr>
            <p:nvPr/>
          </p:nvSpPr>
          <p:spPr bwMode="auto">
            <a:xfrm>
              <a:off x="360333" y="785794"/>
              <a:ext cx="3282973" cy="831173"/>
            </a:xfrm>
            <a:prstGeom prst="rect">
              <a:avLst/>
            </a:prstGeom>
            <a:noFill/>
            <a:ln w="9525">
              <a:noFill/>
              <a:miter lim="800000"/>
              <a:headEnd/>
              <a:tailEnd/>
            </a:ln>
          </p:spPr>
          <p:txBody>
            <a:bodyPr>
              <a:spAutoFit/>
            </a:bodyPr>
            <a:lstStyle/>
            <a:p>
              <a:pPr>
                <a:defRPr/>
              </a:pPr>
              <a:r>
                <a:rPr lang="en-GB" sz="4800" dirty="0">
                  <a:latin typeface="Arial Narrow" pitchFamily="34" charset="0"/>
                </a:rPr>
                <a:t>INTHINKING</a:t>
              </a:r>
            </a:p>
          </p:txBody>
        </p:sp>
        <p:sp>
          <p:nvSpPr>
            <p:cNvPr id="5" name="TextBox 4"/>
            <p:cNvSpPr txBox="1"/>
            <p:nvPr/>
          </p:nvSpPr>
          <p:spPr>
            <a:xfrm>
              <a:off x="357158" y="1428208"/>
              <a:ext cx="2928957" cy="369587"/>
            </a:xfrm>
            <a:prstGeom prst="rect">
              <a:avLst/>
            </a:prstGeom>
            <a:noFill/>
          </p:spPr>
          <p:txBody>
            <a:bodyPr>
              <a:spAutoFit/>
            </a:bodyPr>
            <a:lstStyle/>
            <a:p>
              <a:pPr>
                <a:defRPr/>
              </a:pPr>
              <a:r>
                <a:rPr lang="en-GB" dirty="0">
                  <a:latin typeface="Arial Narrow" pitchFamily="34" charset="0"/>
                </a:rPr>
                <a:t>www.inthinking.co.uk</a:t>
              </a:r>
            </a:p>
          </p:txBody>
        </p:sp>
      </p:grpSp>
      <p:pic>
        <p:nvPicPr>
          <p:cNvPr id="6" name="Picture 6" descr="Watermark.png"/>
          <p:cNvPicPr>
            <a:picLocks noChangeAspect="1"/>
          </p:cNvPicPr>
          <p:nvPr/>
        </p:nvPicPr>
        <p:blipFill>
          <a:blip r:embed="rId3" cstate="print"/>
          <a:srcRect/>
          <a:stretch>
            <a:fillRect/>
          </a:stretch>
        </p:blipFill>
        <p:spPr bwMode="auto">
          <a:xfrm>
            <a:off x="5500688" y="2214563"/>
            <a:ext cx="3344862" cy="4032250"/>
          </a:xfrm>
          <a:prstGeom prst="rect">
            <a:avLst/>
          </a:prstGeom>
          <a:noFill/>
          <a:ln w="9525">
            <a:noFill/>
            <a:miter lim="800000"/>
            <a:headEnd/>
            <a:tailEnd/>
          </a:ln>
        </p:spPr>
      </p:pic>
      <p:pic>
        <p:nvPicPr>
          <p:cNvPr id="10" name="Picture 6" descr="Watermark.png"/>
          <p:cNvPicPr>
            <a:picLocks noChangeAspect="1"/>
          </p:cNvPicPr>
          <p:nvPr/>
        </p:nvPicPr>
        <p:blipFill>
          <a:blip r:embed="rId3" cstate="print"/>
          <a:srcRect/>
          <a:stretch>
            <a:fillRect/>
          </a:stretch>
        </p:blipFill>
        <p:spPr bwMode="auto">
          <a:xfrm>
            <a:off x="5500688" y="2214563"/>
            <a:ext cx="3344862" cy="4032250"/>
          </a:xfrm>
          <a:prstGeom prst="rect">
            <a:avLst/>
          </a:prstGeom>
          <a:noFill/>
          <a:ln w="9525">
            <a:noFill/>
            <a:miter lim="800000"/>
            <a:headEnd/>
            <a:tailEnd/>
          </a:ln>
        </p:spPr>
      </p:pic>
      <p:grpSp>
        <p:nvGrpSpPr>
          <p:cNvPr id="7" name="Group 17"/>
          <p:cNvGrpSpPr/>
          <p:nvPr/>
        </p:nvGrpSpPr>
        <p:grpSpPr>
          <a:xfrm>
            <a:off x="256032" y="182880"/>
            <a:ext cx="4150804" cy="457200"/>
            <a:chOff x="256032" y="182880"/>
            <a:chExt cx="4150804" cy="457200"/>
          </a:xfrm>
        </p:grpSpPr>
        <p:sp>
          <p:nvSpPr>
            <p:cNvPr id="15"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7" name="Picture 16" descr="inthinking-png.png"/>
            <p:cNvPicPr>
              <a:picLocks noChangeAspect="1"/>
            </p:cNvPicPr>
            <p:nvPr userDrawn="1"/>
          </p:nvPicPr>
          <p:blipFill>
            <a:blip r:embed="rId4" cstate="print"/>
            <a:stretch>
              <a:fillRect/>
            </a:stretch>
          </p:blipFill>
          <p:spPr>
            <a:xfrm>
              <a:off x="256032" y="182880"/>
              <a:ext cx="1148744" cy="457200"/>
            </a:xfrm>
            <a:prstGeom prst="rect">
              <a:avLst/>
            </a:prstGeom>
          </p:spPr>
        </p:pic>
      </p:grpSp>
    </p:spTree>
  </p:cSld>
  <p:clrMapOvr>
    <a:overrideClrMapping bg1="lt1" tx1="dk1" bg2="lt2" tx2="dk2" accent1="accent1" accent2="accent2" accent3="accent3" accent4="accent4" accent5="accent5" accent6="accent6" hlink="hlink" folHlink="folHlink"/>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ogo_blank">
    <p:spTree>
      <p:nvGrpSpPr>
        <p:cNvPr id="1" name=""/>
        <p:cNvGrpSpPr/>
        <p:nvPr/>
      </p:nvGrpSpPr>
      <p:grpSpPr>
        <a:xfrm>
          <a:off x="0" y="0"/>
          <a:ext cx="0" cy="0"/>
          <a:chOff x="0" y="0"/>
          <a:chExt cx="0" cy="0"/>
        </a:xfrm>
      </p:grpSpPr>
      <p:pic>
        <p:nvPicPr>
          <p:cNvPr id="2" name="Picture 1" descr="LogoPart.jpg"/>
          <p:cNvPicPr>
            <a:picLocks noChangeAspect="1"/>
          </p:cNvPicPr>
          <p:nvPr/>
        </p:nvPicPr>
        <p:blipFill>
          <a:blip r:embed="rId2" cstate="print">
            <a:duotone>
              <a:srgbClr val="EEECE1">
                <a:shade val="45000"/>
                <a:satMod val="135000"/>
              </a:srgbClr>
              <a:prstClr val="white"/>
            </a:duotone>
            <a:lum bright="24000"/>
          </a:blip>
          <a:stretch>
            <a:fillRect/>
          </a:stretch>
        </p:blipFill>
        <p:spPr>
          <a:xfrm>
            <a:off x="3713880" y="369951"/>
            <a:ext cx="5144400" cy="6202321"/>
          </a:xfrm>
          <a:prstGeom prst="rect">
            <a:avLst/>
          </a:prstGeom>
        </p:spPr>
      </p:pic>
      <p:sp>
        <p:nvSpPr>
          <p:cNvPr id="3"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a:solidFill>
                  <a:srgbClr val="808080"/>
                </a:solidFill>
                <a:latin typeface="Arial Narrow" pitchFamily="34" charset="0"/>
              </a:rPr>
              <a:t>© </a:t>
            </a:r>
            <a:r>
              <a:rPr lang="en-GB" sz="1600" i="1" kern="0" dirty="0" smtClean="0">
                <a:solidFill>
                  <a:srgbClr val="808080"/>
                </a:solidFill>
                <a:latin typeface="Arial Narrow" pitchFamily="34" charset="0"/>
              </a:rPr>
              <a:t>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grpSp>
        <p:nvGrpSpPr>
          <p:cNvPr id="4" name="Group 6"/>
          <p:cNvGrpSpPr/>
          <p:nvPr/>
        </p:nvGrpSpPr>
        <p:grpSpPr>
          <a:xfrm>
            <a:off x="256032" y="182880"/>
            <a:ext cx="4150804" cy="457200"/>
            <a:chOff x="256032" y="182880"/>
            <a:chExt cx="4150804" cy="457200"/>
          </a:xfrm>
        </p:grpSpPr>
        <p:sp>
          <p:nvSpPr>
            <p:cNvPr id="8"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9" name="Picture 8" descr="INTHINKING_LOGO.jpg"/>
            <p:cNvPicPr>
              <a:picLocks noChangeAspect="1"/>
            </p:cNvPicPr>
            <p:nvPr userDrawn="1"/>
          </p:nvPicPr>
          <p:blipFill>
            <a:blip r:embed="rId3"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estion">
    <p:spTree>
      <p:nvGrpSpPr>
        <p:cNvPr id="1" name=""/>
        <p:cNvGrpSpPr/>
        <p:nvPr/>
      </p:nvGrpSpPr>
      <p:grpSpPr>
        <a:xfrm>
          <a:off x="0" y="0"/>
          <a:ext cx="0" cy="0"/>
          <a:chOff x="0" y="0"/>
          <a:chExt cx="0" cy="0"/>
        </a:xfrm>
      </p:grpSpPr>
      <p:pic>
        <p:nvPicPr>
          <p:cNvPr id="3" name="Picture 2" descr="QuestionMark7"/>
          <p:cNvPicPr>
            <a:picLocks noChangeAspect="1" noChangeArrowheads="1"/>
          </p:cNvPicPr>
          <p:nvPr/>
        </p:nvPicPr>
        <p:blipFill>
          <a:blip r:embed="rId2" cstate="print">
            <a:duotone>
              <a:schemeClr val="bg2">
                <a:shade val="45000"/>
                <a:satMod val="135000"/>
              </a:schemeClr>
              <a:prstClr val="white"/>
            </a:duotone>
            <a:lum bright="56000"/>
          </a:blip>
          <a:srcRect/>
          <a:stretch>
            <a:fillRect/>
          </a:stretch>
        </p:blipFill>
        <p:spPr bwMode="auto">
          <a:xfrm>
            <a:off x="952502" y="714356"/>
            <a:ext cx="7262836" cy="5432842"/>
          </a:xfrm>
          <a:prstGeom prst="rect">
            <a:avLst/>
          </a:prstGeom>
          <a:noFill/>
          <a:ln w="9525">
            <a:noFill/>
            <a:miter lim="800000"/>
            <a:headEnd/>
            <a:tailEnd/>
          </a:ln>
        </p:spPr>
      </p:pic>
      <p:sp>
        <p:nvSpPr>
          <p:cNvPr id="4" name="Text Box 7"/>
          <p:cNvSpPr txBox="1">
            <a:spLocks noChangeArrowheads="1"/>
          </p:cNvSpPr>
          <p:nvPr/>
        </p:nvSpPr>
        <p:spPr bwMode="auto">
          <a:xfrm>
            <a:off x="6172200" y="624840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a:solidFill>
                  <a:srgbClr val="808080"/>
                </a:solidFill>
                <a:latin typeface="Arial Narrow" pitchFamily="34" charset="0"/>
              </a:rPr>
              <a:t>© </a:t>
            </a:r>
            <a:r>
              <a:rPr lang="en-GB" sz="1600" i="1" kern="0" dirty="0" smtClean="0">
                <a:solidFill>
                  <a:srgbClr val="808080"/>
                </a:solidFill>
                <a:latin typeface="Arial Narrow" pitchFamily="34" charset="0"/>
              </a:rPr>
              <a:t>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sp>
        <p:nvSpPr>
          <p:cNvPr id="7" name="Text Placeholder 10"/>
          <p:cNvSpPr>
            <a:spLocks noGrp="1"/>
          </p:cNvSpPr>
          <p:nvPr>
            <p:ph type="body" sz="quarter" idx="10"/>
          </p:nvPr>
        </p:nvSpPr>
        <p:spPr>
          <a:xfrm>
            <a:off x="432000" y="2964656"/>
            <a:ext cx="8280000" cy="928687"/>
          </a:xfrm>
          <a:prstGeom prst="rect">
            <a:avLst/>
          </a:prstGeom>
        </p:spPr>
        <p:txBody>
          <a:bodyPr/>
          <a:lstStyle>
            <a:lvl1pPr marL="0" indent="0" algn="ctr">
              <a:buNone/>
              <a:defRPr sz="2800">
                <a:solidFill>
                  <a:srgbClr val="C00000"/>
                </a:solidFill>
              </a:defRPr>
            </a:lvl1pPr>
            <a:lvl2pPr>
              <a:buNone/>
              <a:defRPr/>
            </a:lvl2pPr>
            <a:lvl3pPr>
              <a:buNone/>
              <a:defRPr/>
            </a:lvl3pPr>
            <a:lvl4pPr>
              <a:buNone/>
              <a:defRPr/>
            </a:lvl4pPr>
            <a:lvl5pPr>
              <a:buNone/>
              <a:defRPr/>
            </a:lvl5pPr>
          </a:lstStyle>
          <a:p>
            <a:pPr lvl="0"/>
            <a:r>
              <a:rPr lang="en-US" smtClean="0"/>
              <a:t>Click to edit Master text styles</a:t>
            </a:r>
          </a:p>
        </p:txBody>
      </p:sp>
      <p:grpSp>
        <p:nvGrpSpPr>
          <p:cNvPr id="2" name="Group 8"/>
          <p:cNvGrpSpPr/>
          <p:nvPr/>
        </p:nvGrpSpPr>
        <p:grpSpPr>
          <a:xfrm>
            <a:off x="256032" y="182880"/>
            <a:ext cx="4150804" cy="457200"/>
            <a:chOff x="256032" y="182880"/>
            <a:chExt cx="4150804" cy="457200"/>
          </a:xfrm>
        </p:grpSpPr>
        <p:sp>
          <p:nvSpPr>
            <p:cNvPr id="10"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1" name="Picture 10" descr="INTHINKING_LOGO.jpg"/>
            <p:cNvPicPr>
              <a:picLocks noChangeAspect="1"/>
            </p:cNvPicPr>
            <p:nvPr userDrawn="1"/>
          </p:nvPicPr>
          <p:blipFill>
            <a:blip r:embed="rId3"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a:solidFill>
                  <a:srgbClr val="808080"/>
                </a:solidFill>
                <a:latin typeface="Arial Narrow" pitchFamily="34" charset="0"/>
              </a:rPr>
              <a:t>© </a:t>
            </a:r>
            <a:r>
              <a:rPr lang="en-GB" sz="1600" i="1" kern="0" dirty="0" smtClean="0">
                <a:solidFill>
                  <a:srgbClr val="808080"/>
                </a:solidFill>
                <a:latin typeface="Arial Narrow" pitchFamily="34" charset="0"/>
              </a:rPr>
              <a:t>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grpSp>
        <p:nvGrpSpPr>
          <p:cNvPr id="3" name="Group 5"/>
          <p:cNvGrpSpPr/>
          <p:nvPr/>
        </p:nvGrpSpPr>
        <p:grpSpPr>
          <a:xfrm>
            <a:off x="256032" y="182880"/>
            <a:ext cx="4150804" cy="457200"/>
            <a:chOff x="256032" y="182880"/>
            <a:chExt cx="4150804" cy="457200"/>
          </a:xfrm>
        </p:grpSpPr>
        <p:sp>
          <p:nvSpPr>
            <p:cNvPr id="7"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8" name="Picture 7" descr="INTHINKING_LOGO.jpg"/>
            <p:cNvPicPr>
              <a:picLocks noChangeAspect="1"/>
            </p:cNvPicPr>
            <p:nvPr userDrawn="1"/>
          </p:nvPicPr>
          <p:blipFill>
            <a:blip r:embed="rId2"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a:solidFill>
                  <a:srgbClr val="808080"/>
                </a:solidFill>
                <a:latin typeface="Arial Narrow" pitchFamily="34" charset="0"/>
              </a:rPr>
              <a:t>© </a:t>
            </a:r>
            <a:r>
              <a:rPr lang="en-GB" sz="1600" i="1" kern="0" dirty="0" smtClean="0">
                <a:solidFill>
                  <a:srgbClr val="808080"/>
                </a:solidFill>
                <a:latin typeface="Arial Narrow" pitchFamily="34" charset="0"/>
              </a:rPr>
              <a:t>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grpSp>
        <p:nvGrpSpPr>
          <p:cNvPr id="3" name="Group 5"/>
          <p:cNvGrpSpPr/>
          <p:nvPr/>
        </p:nvGrpSpPr>
        <p:grpSpPr>
          <a:xfrm>
            <a:off x="256032" y="182880"/>
            <a:ext cx="4150804" cy="457200"/>
            <a:chOff x="256032" y="182880"/>
            <a:chExt cx="4150804" cy="457200"/>
          </a:xfrm>
        </p:grpSpPr>
        <p:sp>
          <p:nvSpPr>
            <p:cNvPr id="7"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8" name="Picture 7" descr="INTHINKING_LOGO.jpg"/>
            <p:cNvPicPr>
              <a:picLocks noChangeAspect="1"/>
            </p:cNvPicPr>
            <p:nvPr userDrawn="1"/>
          </p:nvPicPr>
          <p:blipFill>
            <a:blip r:embed="rId2"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p:bg>
      <p:bgPr>
        <a:gradFill flip="none" rotWithShape="1">
          <a:gsLst>
            <a:gs pos="0">
              <a:srgbClr val="09126B">
                <a:alpha val="33000"/>
              </a:srgbClr>
            </a:gs>
            <a:gs pos="71000">
              <a:schemeClr val="accent3">
                <a:lumMod val="95000"/>
              </a:schemeClr>
            </a:gs>
            <a:gs pos="100000">
              <a:schemeClr val="accent6">
                <a:lumMod val="20000"/>
                <a:lumOff val="8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360363" y="5556250"/>
            <a:ext cx="3886200" cy="369332"/>
          </a:xfrm>
          <a:prstGeom prst="rect">
            <a:avLst/>
          </a:prstGeom>
          <a:noFill/>
          <a:ln w="9525">
            <a:noFill/>
            <a:miter lim="800000"/>
            <a:headEnd/>
            <a:tailEnd/>
          </a:ln>
        </p:spPr>
        <p:txBody>
          <a:bodyPr>
            <a:spAutoFit/>
          </a:bodyPr>
          <a:lstStyle/>
          <a:p>
            <a:pPr algn="just" fontAlgn="auto">
              <a:spcBef>
                <a:spcPts val="0"/>
              </a:spcBef>
              <a:spcAft>
                <a:spcPts val="0"/>
              </a:spcAft>
              <a:defRPr/>
            </a:pPr>
            <a:r>
              <a:rPr lang="en-US" sz="1800" kern="0" dirty="0" smtClean="0">
                <a:solidFill>
                  <a:srgbClr val="808080"/>
                </a:solidFill>
                <a:latin typeface="Arial Narrow" pitchFamily="34" charset="0"/>
              </a:rPr>
              <a:t>David</a:t>
            </a:r>
            <a:r>
              <a:rPr lang="en-US" sz="1800" kern="0" baseline="0" dirty="0" smtClean="0">
                <a:solidFill>
                  <a:srgbClr val="808080"/>
                </a:solidFill>
                <a:latin typeface="Arial Narrow" pitchFamily="34" charset="0"/>
              </a:rPr>
              <a:t> McIntyre</a:t>
            </a:r>
            <a:endParaRPr lang="en-US" sz="1800" kern="0" dirty="0">
              <a:solidFill>
                <a:srgbClr val="808080"/>
              </a:solidFill>
              <a:latin typeface="Arial Narrow" pitchFamily="34" charset="0"/>
            </a:endParaRPr>
          </a:p>
        </p:txBody>
      </p:sp>
      <p:pic>
        <p:nvPicPr>
          <p:cNvPr id="4" name="Picture 6" descr="Watermark.png"/>
          <p:cNvPicPr>
            <a:picLocks noChangeAspect="1"/>
          </p:cNvPicPr>
          <p:nvPr/>
        </p:nvPicPr>
        <p:blipFill>
          <a:blip r:embed="rId3" cstate="print"/>
          <a:srcRect/>
          <a:stretch>
            <a:fillRect/>
          </a:stretch>
        </p:blipFill>
        <p:spPr bwMode="auto">
          <a:xfrm>
            <a:off x="5500688" y="2214563"/>
            <a:ext cx="3344862" cy="4032250"/>
          </a:xfrm>
          <a:prstGeom prst="rect">
            <a:avLst/>
          </a:prstGeom>
          <a:noFill/>
          <a:ln w="9525">
            <a:noFill/>
            <a:miter lim="800000"/>
            <a:headEnd/>
            <a:tailEnd/>
          </a:ln>
        </p:spPr>
      </p:pic>
      <p:pic>
        <p:nvPicPr>
          <p:cNvPr id="8" name="Picture 7" descr="Watermark.png"/>
          <p:cNvPicPr>
            <a:picLocks noChangeAspect="1"/>
          </p:cNvPicPr>
          <p:nvPr/>
        </p:nvPicPr>
        <p:blipFill>
          <a:blip r:embed="rId3" cstate="print"/>
          <a:srcRect/>
          <a:stretch>
            <a:fillRect/>
          </a:stretch>
        </p:blipFill>
        <p:spPr bwMode="auto">
          <a:xfrm>
            <a:off x="5500688" y="2214563"/>
            <a:ext cx="3344862" cy="4032250"/>
          </a:xfrm>
          <a:prstGeom prst="rect">
            <a:avLst/>
          </a:prstGeom>
          <a:noFill/>
          <a:ln w="9525">
            <a:noFill/>
            <a:miter lim="800000"/>
            <a:headEnd/>
            <a:tailEnd/>
          </a:ln>
        </p:spPr>
      </p:pic>
      <p:sp>
        <p:nvSpPr>
          <p:cNvPr id="10" name="Text Placeholder 9"/>
          <p:cNvSpPr>
            <a:spLocks noGrp="1"/>
          </p:cNvSpPr>
          <p:nvPr>
            <p:ph type="body" sz="quarter" idx="10"/>
          </p:nvPr>
        </p:nvSpPr>
        <p:spPr>
          <a:xfrm>
            <a:off x="324000" y="1000800"/>
            <a:ext cx="7034082" cy="785801"/>
          </a:xfrm>
          <a:prstGeom prst="rect">
            <a:avLst/>
          </a:prstGeom>
        </p:spPr>
        <p:txBody>
          <a:bodyPr/>
          <a:lstStyle>
            <a:lvl1pPr marL="0" indent="0">
              <a:buNone/>
              <a:defRPr sz="4400" b="1">
                <a:latin typeface="Arial Narrow" pitchFamily="34" charset="0"/>
              </a:defRPr>
            </a:lvl1pPr>
            <a:lvl2pPr>
              <a:buNone/>
              <a:defRPr/>
            </a:lvl2pPr>
            <a:lvl3pPr>
              <a:buNone/>
              <a:defRPr/>
            </a:lvl3pPr>
            <a:lvl4pPr>
              <a:buNone/>
              <a:defRPr/>
            </a:lvl4pPr>
            <a:lvl5pPr>
              <a:buNone/>
              <a:defRPr/>
            </a:lvl5pPr>
          </a:lstStyle>
          <a:p>
            <a:pPr lvl="0"/>
            <a:r>
              <a:rPr lang="en-US" smtClean="0"/>
              <a:t>Click to edit Master text styles</a:t>
            </a:r>
          </a:p>
        </p:txBody>
      </p:sp>
      <p:grpSp>
        <p:nvGrpSpPr>
          <p:cNvPr id="2" name="Group 15"/>
          <p:cNvGrpSpPr/>
          <p:nvPr/>
        </p:nvGrpSpPr>
        <p:grpSpPr>
          <a:xfrm>
            <a:off x="256032" y="182880"/>
            <a:ext cx="4150804" cy="457200"/>
            <a:chOff x="256032" y="182880"/>
            <a:chExt cx="4150804" cy="457200"/>
          </a:xfrm>
        </p:grpSpPr>
        <p:sp>
          <p:nvSpPr>
            <p:cNvPr id="17"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8" name="Picture 17" descr="inthinking-png.png"/>
            <p:cNvPicPr>
              <a:picLocks noChangeAspect="1"/>
            </p:cNvPicPr>
            <p:nvPr userDrawn="1"/>
          </p:nvPicPr>
          <p:blipFill>
            <a:blip r:embed="rId4" cstate="print"/>
            <a:stretch>
              <a:fillRect/>
            </a:stretch>
          </p:blipFill>
          <p:spPr>
            <a:xfrm>
              <a:off x="256032" y="182880"/>
              <a:ext cx="1148744" cy="457200"/>
            </a:xfrm>
            <a:prstGeom prst="rect">
              <a:avLst/>
            </a:prstGeom>
          </p:spPr>
        </p:pic>
      </p:grpSp>
    </p:spTree>
  </p:cSld>
  <p:clrMapOvr>
    <a:overrideClrMapping bg1="lt1" tx1="dk1" bg2="lt2" tx2="dk2" accent1="accent1" accent2="accent2" accent3="accent3" accent4="accent4" accent5="accent5" accent6="accent6" hlink="hlink" folHlink="folHlink"/>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pter">
    <p:bg>
      <p:bgPr>
        <a:gradFill flip="none" rotWithShape="1">
          <a:gsLst>
            <a:gs pos="0">
              <a:srgbClr val="09126B">
                <a:alpha val="33000"/>
              </a:srgbClr>
            </a:gs>
            <a:gs pos="71000">
              <a:schemeClr val="accent3">
                <a:lumMod val="95000"/>
              </a:schemeClr>
            </a:gs>
            <a:gs pos="100000">
              <a:schemeClr val="accent6">
                <a:lumMod val="20000"/>
                <a:lumOff val="8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smtClean="0">
                <a:solidFill>
                  <a:srgbClr val="808080"/>
                </a:solidFill>
                <a:latin typeface="Arial Narrow" pitchFamily="34" charset="0"/>
              </a:rPr>
              <a:t>© 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pic>
        <p:nvPicPr>
          <p:cNvPr id="4" name="Picture 6" descr="Watermark.png"/>
          <p:cNvPicPr>
            <a:picLocks noChangeAspect="1"/>
          </p:cNvPicPr>
          <p:nvPr/>
        </p:nvPicPr>
        <p:blipFill>
          <a:blip r:embed="rId3" cstate="print"/>
          <a:srcRect/>
          <a:stretch>
            <a:fillRect/>
          </a:stretch>
        </p:blipFill>
        <p:spPr bwMode="auto">
          <a:xfrm>
            <a:off x="5500688" y="2214563"/>
            <a:ext cx="3344862" cy="4032250"/>
          </a:xfrm>
          <a:prstGeom prst="rect">
            <a:avLst/>
          </a:prstGeom>
          <a:noFill/>
          <a:ln w="9525">
            <a:noFill/>
            <a:miter lim="800000"/>
            <a:headEnd/>
            <a:tailEnd/>
          </a:ln>
        </p:spPr>
      </p:pic>
      <p:pic>
        <p:nvPicPr>
          <p:cNvPr id="8" name="Picture 7" descr="Watermark.png"/>
          <p:cNvPicPr>
            <a:picLocks noChangeAspect="1"/>
          </p:cNvPicPr>
          <p:nvPr/>
        </p:nvPicPr>
        <p:blipFill>
          <a:blip r:embed="rId3" cstate="print"/>
          <a:srcRect/>
          <a:stretch>
            <a:fillRect/>
          </a:stretch>
        </p:blipFill>
        <p:spPr bwMode="auto">
          <a:xfrm>
            <a:off x="5500688" y="2214563"/>
            <a:ext cx="3344862" cy="4032250"/>
          </a:xfrm>
          <a:prstGeom prst="rect">
            <a:avLst/>
          </a:prstGeom>
          <a:noFill/>
          <a:ln w="9525">
            <a:noFill/>
            <a:miter lim="800000"/>
            <a:headEnd/>
            <a:tailEnd/>
          </a:ln>
        </p:spPr>
      </p:pic>
      <p:sp>
        <p:nvSpPr>
          <p:cNvPr id="9" name="Text Placeholder 9"/>
          <p:cNvSpPr>
            <a:spLocks noGrp="1"/>
          </p:cNvSpPr>
          <p:nvPr>
            <p:ph type="body" sz="quarter" idx="10"/>
          </p:nvPr>
        </p:nvSpPr>
        <p:spPr>
          <a:xfrm>
            <a:off x="324000" y="1000800"/>
            <a:ext cx="7034082" cy="785801"/>
          </a:xfrm>
          <a:prstGeom prst="rect">
            <a:avLst/>
          </a:prstGeom>
        </p:spPr>
        <p:txBody>
          <a:bodyPr/>
          <a:lstStyle>
            <a:lvl1pPr marL="0" indent="0">
              <a:buNone/>
              <a:defRPr sz="4400" b="1">
                <a:latin typeface="Arial Narrow" pitchFamily="34" charset="0"/>
              </a:defRPr>
            </a:lvl1pPr>
            <a:lvl2pPr>
              <a:buNone/>
              <a:defRPr/>
            </a:lvl2pPr>
            <a:lvl3pPr>
              <a:buNone/>
              <a:defRPr/>
            </a:lvl3pPr>
            <a:lvl4pPr>
              <a:buNone/>
              <a:defRPr/>
            </a:lvl4pPr>
            <a:lvl5pPr>
              <a:buNone/>
              <a:defRPr/>
            </a:lvl5pPr>
          </a:lstStyle>
          <a:p>
            <a:pPr lvl="0"/>
            <a:r>
              <a:rPr lang="en-US" smtClean="0"/>
              <a:t>Click to edit Master text styles</a:t>
            </a:r>
          </a:p>
        </p:txBody>
      </p:sp>
      <p:grpSp>
        <p:nvGrpSpPr>
          <p:cNvPr id="2" name="Group 15"/>
          <p:cNvGrpSpPr/>
          <p:nvPr/>
        </p:nvGrpSpPr>
        <p:grpSpPr>
          <a:xfrm>
            <a:off x="256032" y="182880"/>
            <a:ext cx="4150804" cy="457200"/>
            <a:chOff x="256032" y="182880"/>
            <a:chExt cx="4150804" cy="457200"/>
          </a:xfrm>
        </p:grpSpPr>
        <p:sp>
          <p:nvSpPr>
            <p:cNvPr id="17"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8" name="Picture 17" descr="inthinking-png.png"/>
            <p:cNvPicPr>
              <a:picLocks noChangeAspect="1"/>
            </p:cNvPicPr>
            <p:nvPr userDrawn="1"/>
          </p:nvPicPr>
          <p:blipFill>
            <a:blip r:embed="rId4" cstate="print"/>
            <a:stretch>
              <a:fillRect/>
            </a:stretch>
          </p:blipFill>
          <p:spPr>
            <a:xfrm>
              <a:off x="256032" y="182880"/>
              <a:ext cx="1148744" cy="457200"/>
            </a:xfrm>
            <a:prstGeom prst="rect">
              <a:avLst/>
            </a:prstGeom>
          </p:spPr>
        </p:pic>
      </p:grpSp>
    </p:spTree>
  </p:cSld>
  <p:clrMapOvr>
    <a:overrideClrMapping bg1="lt1" tx1="dk1" bg2="lt2" tx2="dk2" accent1="accent1" accent2="accent2" accent3="accent3" accent4="accent4" accent5="accent5" accent6="accent6" hlink="hlink" folHlink="folHlink"/>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ing">
    <p:spTree>
      <p:nvGrpSpPr>
        <p:cNvPr id="1" name=""/>
        <p:cNvGrpSpPr/>
        <p:nvPr/>
      </p:nvGrpSpPr>
      <p:grpSpPr>
        <a:xfrm>
          <a:off x="0" y="0"/>
          <a:ext cx="0" cy="0"/>
          <a:chOff x="0" y="0"/>
          <a:chExt cx="0" cy="0"/>
        </a:xfrm>
      </p:grpSpPr>
      <p:sp>
        <p:nvSpPr>
          <p:cNvPr id="4" name="Rectangle 3"/>
          <p:cNvSpPr>
            <a:spLocks noChangeArrowheads="1"/>
          </p:cNvSpPr>
          <p:nvPr/>
        </p:nvSpPr>
        <p:spPr bwMode="auto">
          <a:xfrm>
            <a:off x="395288" y="692150"/>
            <a:ext cx="8280400" cy="647700"/>
          </a:xfrm>
          <a:prstGeom prst="rect">
            <a:avLst/>
          </a:prstGeom>
          <a:solidFill>
            <a:srgbClr val="2A4A78"/>
          </a:solidFill>
          <a:ln w="9525">
            <a:solidFill>
              <a:schemeClr val="tx1"/>
            </a:solidFill>
            <a:miter lim="800000"/>
            <a:headEnd/>
            <a:tailEnd/>
          </a:ln>
        </p:spPr>
        <p:txBody>
          <a:bodyPr wrap="none" anchor="ctr"/>
          <a:lstStyle/>
          <a:p>
            <a:pPr algn="ctr">
              <a:defRPr/>
            </a:pPr>
            <a:endParaRPr lang="fr-FR" sz="4000" b="1" dirty="0">
              <a:solidFill>
                <a:schemeClr val="bg1"/>
              </a:solidFill>
              <a:latin typeface="Calibri" pitchFamily="34" charset="0"/>
            </a:endParaRPr>
          </a:p>
        </p:txBody>
      </p:sp>
      <p:sp>
        <p:nvSpPr>
          <p:cNvPr id="5"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smtClean="0">
                <a:solidFill>
                  <a:srgbClr val="808080"/>
                </a:solidFill>
                <a:latin typeface="Arial Narrow" pitchFamily="34" charset="0"/>
              </a:rPr>
              <a:t>© 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sp>
        <p:nvSpPr>
          <p:cNvPr id="14" name="Text Placeholder 13"/>
          <p:cNvSpPr>
            <a:spLocks noGrp="1"/>
          </p:cNvSpPr>
          <p:nvPr>
            <p:ph type="body" sz="quarter" idx="10"/>
          </p:nvPr>
        </p:nvSpPr>
        <p:spPr>
          <a:xfrm>
            <a:off x="571472" y="709298"/>
            <a:ext cx="7929618" cy="648000"/>
          </a:xfrm>
          <a:prstGeom prst="rect">
            <a:avLst/>
          </a:prstGeom>
        </p:spPr>
        <p:txBody>
          <a:bodyPr/>
          <a:lstStyle>
            <a:lvl1pPr algn="ctr">
              <a:buNone/>
              <a:defRPr sz="4000" b="1">
                <a:solidFill>
                  <a:schemeClr val="bg1"/>
                </a:solidFill>
                <a:latin typeface="Arial Narrow" pitchFamily="34" charset="0"/>
              </a:defRPr>
            </a:lvl1pPr>
          </a:lstStyle>
          <a:p>
            <a:pPr lvl="0"/>
            <a:r>
              <a:rPr lang="en-US" smtClean="0"/>
              <a:t>Click to edit Master text styles</a:t>
            </a:r>
          </a:p>
        </p:txBody>
      </p:sp>
      <p:grpSp>
        <p:nvGrpSpPr>
          <p:cNvPr id="2" name="Group 8"/>
          <p:cNvGrpSpPr/>
          <p:nvPr/>
        </p:nvGrpSpPr>
        <p:grpSpPr>
          <a:xfrm>
            <a:off x="256032" y="182880"/>
            <a:ext cx="4150804" cy="457200"/>
            <a:chOff x="256032" y="182880"/>
            <a:chExt cx="4150804" cy="457200"/>
          </a:xfrm>
        </p:grpSpPr>
        <p:sp>
          <p:nvSpPr>
            <p:cNvPr id="10"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1" name="Picture 10" descr="INTHINKING_LOGO.jpg"/>
            <p:cNvPicPr>
              <a:picLocks noChangeAspect="1"/>
            </p:cNvPicPr>
            <p:nvPr userDrawn="1"/>
          </p:nvPicPr>
          <p:blipFill>
            <a:blip r:embed="rId2"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ubheading">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fr-FR" sz="1600" i="1" kern="0" dirty="0" smtClean="0">
                <a:solidFill>
                  <a:srgbClr val="808080"/>
                </a:solidFill>
                <a:latin typeface="Arial Narrow" pitchFamily="34" charset="0"/>
              </a:rPr>
              <a:t>David</a:t>
            </a:r>
            <a:r>
              <a:rPr lang="fr-FR"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sp>
        <p:nvSpPr>
          <p:cNvPr id="9" name="Rectangle 8"/>
          <p:cNvSpPr/>
          <p:nvPr/>
        </p:nvSpPr>
        <p:spPr>
          <a:xfrm>
            <a:off x="395288" y="692150"/>
            <a:ext cx="8280400" cy="649288"/>
          </a:xfrm>
          <a:prstGeom prst="rect">
            <a:avLst/>
          </a:pr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lang="en-GB" sz="2800" dirty="0">
              <a:solidFill>
                <a:schemeClr val="tx1"/>
              </a:solidFill>
            </a:endParaRPr>
          </a:p>
        </p:txBody>
      </p:sp>
      <p:sp>
        <p:nvSpPr>
          <p:cNvPr id="10" name="Text Placeholder 12"/>
          <p:cNvSpPr>
            <a:spLocks noGrp="1"/>
          </p:cNvSpPr>
          <p:nvPr>
            <p:ph type="body" sz="quarter" idx="13"/>
          </p:nvPr>
        </p:nvSpPr>
        <p:spPr>
          <a:xfrm>
            <a:off x="3779912" y="764704"/>
            <a:ext cx="4791476" cy="504056"/>
          </a:xfrm>
          <a:prstGeom prst="rect">
            <a:avLst/>
          </a:prstGeom>
          <a:solidFill>
            <a:schemeClr val="accent3"/>
          </a:solidFill>
        </p:spPr>
        <p:txBody>
          <a:bodyPr/>
          <a:lstStyle>
            <a:lvl1pPr algn="r">
              <a:buNone/>
              <a:defRPr sz="2800" b="1">
                <a:solidFill>
                  <a:schemeClr val="tx1"/>
                </a:solidFill>
              </a:defRPr>
            </a:lvl1pPr>
            <a:lvl2pPr>
              <a:buNone/>
              <a:defRPr/>
            </a:lvl2pPr>
            <a:lvl3pPr>
              <a:buNone/>
              <a:defRPr/>
            </a:lvl3pPr>
            <a:lvl4pPr>
              <a:buNone/>
              <a:defRPr/>
            </a:lvl4pPr>
            <a:lvl5pPr>
              <a:buNone/>
              <a:defRPr/>
            </a:lvl5pPr>
          </a:lstStyle>
          <a:p>
            <a:pPr lvl="0"/>
            <a:r>
              <a:rPr lang="en-US" smtClean="0"/>
              <a:t>Click to edit Master text styles</a:t>
            </a:r>
          </a:p>
        </p:txBody>
      </p:sp>
      <p:grpSp>
        <p:nvGrpSpPr>
          <p:cNvPr id="2" name="Group 11"/>
          <p:cNvGrpSpPr/>
          <p:nvPr/>
        </p:nvGrpSpPr>
        <p:grpSpPr>
          <a:xfrm>
            <a:off x="256032" y="182880"/>
            <a:ext cx="4150804" cy="457200"/>
            <a:chOff x="256032" y="182880"/>
            <a:chExt cx="4150804" cy="457200"/>
          </a:xfrm>
        </p:grpSpPr>
        <p:sp>
          <p:nvSpPr>
            <p:cNvPr id="13"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4" name="Picture 13" descr="INTHINKING_LOGO.jpg"/>
            <p:cNvPicPr>
              <a:picLocks noChangeAspect="1"/>
            </p:cNvPicPr>
            <p:nvPr userDrawn="1"/>
          </p:nvPicPr>
          <p:blipFill>
            <a:blip r:embed="rId2"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ub-subheading">
    <p:spTree>
      <p:nvGrpSpPr>
        <p:cNvPr id="1" name=""/>
        <p:cNvGrpSpPr/>
        <p:nvPr/>
      </p:nvGrpSpPr>
      <p:grpSpPr>
        <a:xfrm>
          <a:off x="0" y="0"/>
          <a:ext cx="0" cy="0"/>
          <a:chOff x="0" y="0"/>
          <a:chExt cx="0" cy="0"/>
        </a:xfrm>
      </p:grpSpPr>
      <p:grpSp>
        <p:nvGrpSpPr>
          <p:cNvPr id="2" name="Group 12"/>
          <p:cNvGrpSpPr/>
          <p:nvPr/>
        </p:nvGrpSpPr>
        <p:grpSpPr>
          <a:xfrm>
            <a:off x="3713880" y="369951"/>
            <a:ext cx="5144400" cy="6273737"/>
            <a:chOff x="3713880" y="369951"/>
            <a:chExt cx="5144400" cy="6273737"/>
          </a:xfrm>
        </p:grpSpPr>
        <p:pic>
          <p:nvPicPr>
            <p:cNvPr id="14" name="Picture 13" descr="LogoPart.jpg"/>
            <p:cNvPicPr>
              <a:picLocks noChangeAspect="1"/>
            </p:cNvPicPr>
            <p:nvPr/>
          </p:nvPicPr>
          <p:blipFill>
            <a:blip r:embed="rId2" cstate="print">
              <a:duotone>
                <a:srgbClr val="EEECE1">
                  <a:shade val="45000"/>
                  <a:satMod val="135000"/>
                </a:srgbClr>
                <a:prstClr val="white"/>
              </a:duotone>
              <a:lum bright="24000"/>
            </a:blip>
            <a:stretch>
              <a:fillRect/>
            </a:stretch>
          </p:blipFill>
          <p:spPr>
            <a:xfrm>
              <a:off x="3713880" y="369951"/>
              <a:ext cx="5144400" cy="6202321"/>
            </a:xfrm>
            <a:prstGeom prst="rect">
              <a:avLst/>
            </a:prstGeom>
          </p:spPr>
        </p:pic>
        <p:sp>
          <p:nvSpPr>
            <p:cNvPr id="15"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smtClean="0">
                  <a:solidFill>
                    <a:srgbClr val="808080"/>
                  </a:solidFill>
                  <a:latin typeface="Arial Narrow" pitchFamily="34" charset="0"/>
                </a:rPr>
                <a:t>©</a:t>
              </a:r>
              <a:r>
                <a:rPr lang="en-GB" sz="1600" i="1" kern="0" baseline="0" dirty="0" smtClean="0">
                  <a:solidFill>
                    <a:srgbClr val="808080"/>
                  </a:solidFill>
                  <a:latin typeface="Arial Narrow" pitchFamily="34" charset="0"/>
                </a:rPr>
                <a:t> David McIntyre</a:t>
              </a:r>
              <a:endParaRPr lang="fr-FR" sz="1600" i="1" kern="0" dirty="0">
                <a:solidFill>
                  <a:srgbClr val="808080"/>
                </a:solidFill>
                <a:latin typeface="Arial Narrow" pitchFamily="34" charset="0"/>
              </a:endParaRPr>
            </a:p>
          </p:txBody>
        </p:sp>
      </p:grpSp>
      <p:grpSp>
        <p:nvGrpSpPr>
          <p:cNvPr id="3" name="Group 15"/>
          <p:cNvGrpSpPr/>
          <p:nvPr/>
        </p:nvGrpSpPr>
        <p:grpSpPr>
          <a:xfrm>
            <a:off x="256032" y="182880"/>
            <a:ext cx="4150804" cy="457200"/>
            <a:chOff x="256032" y="182880"/>
            <a:chExt cx="4150804" cy="457200"/>
          </a:xfrm>
        </p:grpSpPr>
        <p:sp>
          <p:nvSpPr>
            <p:cNvPr id="18"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9" name="Picture 18" descr="INTHINKING_LOGO.jpg"/>
            <p:cNvPicPr>
              <a:picLocks noChangeAspect="1"/>
            </p:cNvPicPr>
            <p:nvPr userDrawn="1"/>
          </p:nvPicPr>
          <p:blipFill>
            <a:blip r:embed="rId3" cstate="print"/>
            <a:stretch>
              <a:fillRect/>
            </a:stretch>
          </p:blipFill>
          <p:spPr>
            <a:xfrm>
              <a:off x="256032" y="182880"/>
              <a:ext cx="1134470" cy="457200"/>
            </a:xfrm>
            <a:prstGeom prst="rect">
              <a:avLst/>
            </a:prstGeom>
          </p:spPr>
        </p:pic>
      </p:grpSp>
      <p:sp>
        <p:nvSpPr>
          <p:cNvPr id="21" name="Text Placeholder 19"/>
          <p:cNvSpPr>
            <a:spLocks noGrp="1"/>
          </p:cNvSpPr>
          <p:nvPr>
            <p:ph type="body" sz="quarter" idx="11"/>
          </p:nvPr>
        </p:nvSpPr>
        <p:spPr>
          <a:xfrm>
            <a:off x="500063" y="1641600"/>
            <a:ext cx="8280000" cy="1142995"/>
          </a:xfrm>
          <a:prstGeom prst="rect">
            <a:avLst/>
          </a:prstGeom>
        </p:spPr>
        <p:txBody>
          <a:bodyPr/>
          <a:lstStyle>
            <a:lvl1pPr>
              <a:buNone/>
              <a:defRPr/>
            </a:lvl1pPr>
          </a:lstStyle>
          <a:p>
            <a:pPr lvl="0"/>
            <a:r>
              <a:rPr lang="en-US" smtClean="0"/>
              <a:t>Click to edit Master text styles</a:t>
            </a:r>
          </a:p>
        </p:txBody>
      </p:sp>
      <p:sp>
        <p:nvSpPr>
          <p:cNvPr id="22" name="Line 4"/>
          <p:cNvSpPr>
            <a:spLocks noChangeShapeType="1"/>
          </p:cNvSpPr>
          <p:nvPr/>
        </p:nvSpPr>
        <p:spPr bwMode="auto">
          <a:xfrm>
            <a:off x="428625" y="1000125"/>
            <a:ext cx="8280400" cy="0"/>
          </a:xfrm>
          <a:prstGeom prst="line">
            <a:avLst/>
          </a:prstGeom>
          <a:noFill/>
          <a:ln w="25400">
            <a:solidFill>
              <a:schemeClr val="bg2"/>
            </a:solidFill>
            <a:round/>
            <a:headEnd/>
            <a:tailEnd/>
          </a:ln>
        </p:spPr>
        <p:txBody>
          <a:bodyPr/>
          <a:lstStyle/>
          <a:p>
            <a:pPr>
              <a:defRPr/>
            </a:pPr>
            <a:endParaRPr lang="en-GB"/>
          </a:p>
        </p:txBody>
      </p:sp>
      <p:sp>
        <p:nvSpPr>
          <p:cNvPr id="23" name="Text Placeholder 16"/>
          <p:cNvSpPr>
            <a:spLocks noGrp="1"/>
          </p:cNvSpPr>
          <p:nvPr>
            <p:ph type="body" sz="quarter" idx="10"/>
          </p:nvPr>
        </p:nvSpPr>
        <p:spPr>
          <a:xfrm>
            <a:off x="428624" y="490553"/>
            <a:ext cx="8286780" cy="500047"/>
          </a:xfrm>
          <a:prstGeom prst="rect">
            <a:avLst/>
          </a:prstGeom>
        </p:spPr>
        <p:txBody>
          <a:bodyPr/>
          <a:lstStyle>
            <a:lvl1pPr algn="r">
              <a:buNone/>
              <a:defRPr sz="2800" b="1"/>
            </a:lvl1pPr>
            <a:lvl2pPr>
              <a:buNone/>
              <a:defRPr/>
            </a:lvl2pPr>
            <a:lvl3pPr>
              <a:buNone/>
              <a:defRPr/>
            </a:lvl3pPr>
            <a:lvl4pPr>
              <a:buNone/>
              <a:defRPr/>
            </a:lvl4pPr>
            <a:lvl5pPr>
              <a:buNone/>
              <a:defRPr/>
            </a:lvl5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grpSp>
        <p:nvGrpSpPr>
          <p:cNvPr id="2" name="Group 14"/>
          <p:cNvGrpSpPr/>
          <p:nvPr/>
        </p:nvGrpSpPr>
        <p:grpSpPr>
          <a:xfrm>
            <a:off x="3713880" y="369951"/>
            <a:ext cx="5144400" cy="6273737"/>
            <a:chOff x="3713880" y="369951"/>
            <a:chExt cx="5144400" cy="6273737"/>
          </a:xfrm>
        </p:grpSpPr>
        <p:pic>
          <p:nvPicPr>
            <p:cNvPr id="16" name="Picture 15" descr="LogoPart.jpg"/>
            <p:cNvPicPr>
              <a:picLocks noChangeAspect="1"/>
            </p:cNvPicPr>
            <p:nvPr/>
          </p:nvPicPr>
          <p:blipFill>
            <a:blip r:embed="rId2" cstate="print">
              <a:duotone>
                <a:srgbClr val="EEECE1">
                  <a:shade val="45000"/>
                  <a:satMod val="135000"/>
                </a:srgbClr>
                <a:prstClr val="white"/>
              </a:duotone>
              <a:lum bright="24000"/>
            </a:blip>
            <a:stretch>
              <a:fillRect/>
            </a:stretch>
          </p:blipFill>
          <p:spPr>
            <a:xfrm>
              <a:off x="3713880" y="369951"/>
              <a:ext cx="5144400" cy="6202321"/>
            </a:xfrm>
            <a:prstGeom prst="rect">
              <a:avLst/>
            </a:prstGeom>
          </p:spPr>
        </p:pic>
        <p:sp>
          <p:nvSpPr>
            <p:cNvPr id="17"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a:solidFill>
                    <a:srgbClr val="808080"/>
                  </a:solidFill>
                  <a:latin typeface="Arial Narrow" pitchFamily="34" charset="0"/>
                </a:rPr>
                <a:t>© Dr. Richard van de Lagemaat</a:t>
              </a:r>
              <a:endParaRPr lang="fr-FR" sz="1600" i="1" kern="0" dirty="0">
                <a:solidFill>
                  <a:srgbClr val="808080"/>
                </a:solidFill>
                <a:latin typeface="Arial Narrow" pitchFamily="34" charset="0"/>
              </a:endParaRPr>
            </a:p>
          </p:txBody>
        </p:sp>
      </p:grpSp>
      <p:sp>
        <p:nvSpPr>
          <p:cNvPr id="18" name="Text Placeholder 8"/>
          <p:cNvSpPr>
            <a:spLocks noGrp="1"/>
          </p:cNvSpPr>
          <p:nvPr>
            <p:ph type="body" sz="quarter" idx="10"/>
          </p:nvPr>
        </p:nvSpPr>
        <p:spPr>
          <a:xfrm>
            <a:off x="428624" y="1641600"/>
            <a:ext cx="8280000" cy="1928812"/>
          </a:xfrm>
          <a:prstGeom prst="rect">
            <a:avLst/>
          </a:prstGeom>
        </p:spPr>
        <p:txBody>
          <a:bodyPr/>
          <a:lstStyle>
            <a:lvl1pPr>
              <a:buFontTx/>
              <a:buBlip>
                <a:blip r:embed="rId3"/>
              </a:buBlip>
              <a:defRPr sz="2800" baseline="0"/>
            </a:lvl1pPr>
            <a:lvl2pPr>
              <a:defRPr sz="2800"/>
            </a:lvl2pPr>
          </a:lstStyle>
          <a:p>
            <a:pPr lvl="0"/>
            <a:r>
              <a:rPr lang="en-US" smtClean="0"/>
              <a:t>Click to edit Master text styles</a:t>
            </a:r>
          </a:p>
          <a:p>
            <a:pPr lvl="1"/>
            <a:r>
              <a:rPr lang="en-US" smtClean="0"/>
              <a:t>Second level</a:t>
            </a:r>
          </a:p>
          <a:p>
            <a:pPr lvl="2"/>
            <a:r>
              <a:rPr lang="en-US" smtClean="0"/>
              <a:t>Third level</a:t>
            </a:r>
          </a:p>
        </p:txBody>
      </p:sp>
      <p:grpSp>
        <p:nvGrpSpPr>
          <p:cNvPr id="3" name="Group 18"/>
          <p:cNvGrpSpPr/>
          <p:nvPr/>
        </p:nvGrpSpPr>
        <p:grpSpPr>
          <a:xfrm>
            <a:off x="256032" y="182880"/>
            <a:ext cx="4150804" cy="457200"/>
            <a:chOff x="256032" y="182880"/>
            <a:chExt cx="4150804" cy="457200"/>
          </a:xfrm>
        </p:grpSpPr>
        <p:sp>
          <p:nvSpPr>
            <p:cNvPr id="20"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21" name="Picture 20" descr="INTHINKING_LOGO.jpg"/>
            <p:cNvPicPr>
              <a:picLocks noChangeAspect="1"/>
            </p:cNvPicPr>
            <p:nvPr userDrawn="1"/>
          </p:nvPicPr>
          <p:blipFill>
            <a:blip r:embed="rId4" cstate="print"/>
            <a:stretch>
              <a:fillRect/>
            </a:stretch>
          </p:blipFill>
          <p:spPr>
            <a:xfrm>
              <a:off x="256032" y="182880"/>
              <a:ext cx="1134470" cy="457200"/>
            </a:xfrm>
            <a:prstGeom prst="rect">
              <a:avLst/>
            </a:prstGeom>
          </p:spPr>
        </p:pic>
      </p:grpSp>
      <p:sp>
        <p:nvSpPr>
          <p:cNvPr id="22" name="Text Placeholder 16"/>
          <p:cNvSpPr>
            <a:spLocks noGrp="1"/>
          </p:cNvSpPr>
          <p:nvPr>
            <p:ph type="body" sz="quarter" idx="11"/>
          </p:nvPr>
        </p:nvSpPr>
        <p:spPr>
          <a:xfrm>
            <a:off x="428624" y="490553"/>
            <a:ext cx="8286780" cy="500047"/>
          </a:xfrm>
          <a:prstGeom prst="rect">
            <a:avLst/>
          </a:prstGeom>
        </p:spPr>
        <p:txBody>
          <a:bodyPr/>
          <a:lstStyle>
            <a:lvl1pPr algn="r">
              <a:buNone/>
              <a:defRPr sz="2800" b="1"/>
            </a:lvl1pPr>
            <a:lvl2pPr>
              <a:buNone/>
              <a:defRPr/>
            </a:lvl2pPr>
            <a:lvl3pPr>
              <a:buNone/>
              <a:defRPr/>
            </a:lvl3pPr>
            <a:lvl4pPr>
              <a:buNone/>
              <a:defRPr/>
            </a:lvl4pPr>
            <a:lvl5pPr>
              <a:buNone/>
              <a:defRPr/>
            </a:lvl5pPr>
          </a:lstStyle>
          <a:p>
            <a:pPr lvl="0"/>
            <a:r>
              <a:rPr lang="en-US" smtClean="0"/>
              <a:t>Click to edit Master text styles</a:t>
            </a:r>
          </a:p>
        </p:txBody>
      </p:sp>
      <p:sp>
        <p:nvSpPr>
          <p:cNvPr id="23" name="Line 4"/>
          <p:cNvSpPr>
            <a:spLocks noChangeShapeType="1"/>
          </p:cNvSpPr>
          <p:nvPr/>
        </p:nvSpPr>
        <p:spPr bwMode="auto">
          <a:xfrm>
            <a:off x="428625" y="1000125"/>
            <a:ext cx="8280400" cy="0"/>
          </a:xfrm>
          <a:prstGeom prst="line">
            <a:avLst/>
          </a:prstGeom>
          <a:noFill/>
          <a:ln w="25400">
            <a:solidFill>
              <a:schemeClr val="bg2"/>
            </a:solidFill>
            <a:round/>
            <a:headEnd/>
            <a:tailEnd/>
          </a:ln>
        </p:spPr>
        <p:txBody>
          <a:bodyPr/>
          <a:lstStyle/>
          <a:p>
            <a:pPr>
              <a:defRPr/>
            </a:pPr>
            <a:endParaRPr lang="en-GB"/>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Quotation">
    <p:spTree>
      <p:nvGrpSpPr>
        <p:cNvPr id="1" name=""/>
        <p:cNvGrpSpPr/>
        <p:nvPr/>
      </p:nvGrpSpPr>
      <p:grpSpPr>
        <a:xfrm>
          <a:off x="0" y="0"/>
          <a:ext cx="0" cy="0"/>
          <a:chOff x="0" y="0"/>
          <a:chExt cx="0" cy="0"/>
        </a:xfrm>
      </p:grpSpPr>
      <p:grpSp>
        <p:nvGrpSpPr>
          <p:cNvPr id="2" name="Group 7"/>
          <p:cNvGrpSpPr/>
          <p:nvPr/>
        </p:nvGrpSpPr>
        <p:grpSpPr>
          <a:xfrm>
            <a:off x="3713880" y="369951"/>
            <a:ext cx="5144400" cy="6273737"/>
            <a:chOff x="3713880" y="369951"/>
            <a:chExt cx="5144400" cy="6273737"/>
          </a:xfrm>
        </p:grpSpPr>
        <p:pic>
          <p:nvPicPr>
            <p:cNvPr id="4" name="Picture 3" descr="LogoPart.jpg"/>
            <p:cNvPicPr>
              <a:picLocks noChangeAspect="1"/>
            </p:cNvPicPr>
            <p:nvPr/>
          </p:nvPicPr>
          <p:blipFill>
            <a:blip r:embed="rId2" cstate="print">
              <a:duotone>
                <a:srgbClr val="EEECE1">
                  <a:shade val="45000"/>
                  <a:satMod val="135000"/>
                </a:srgbClr>
                <a:prstClr val="white"/>
              </a:duotone>
              <a:lum bright="24000"/>
            </a:blip>
            <a:stretch>
              <a:fillRect/>
            </a:stretch>
          </p:blipFill>
          <p:spPr>
            <a:xfrm>
              <a:off x="3713880" y="369951"/>
              <a:ext cx="5144400" cy="6202321"/>
            </a:xfrm>
            <a:prstGeom prst="rect">
              <a:avLst/>
            </a:prstGeom>
          </p:spPr>
        </p:pic>
        <p:sp>
          <p:nvSpPr>
            <p:cNvPr id="5"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smtClean="0">
                  <a:solidFill>
                    <a:srgbClr val="808080"/>
                  </a:solidFill>
                  <a:latin typeface="Arial Narrow" pitchFamily="34" charset="0"/>
                </a:rPr>
                <a:t>©</a:t>
              </a:r>
              <a:r>
                <a:rPr lang="en-GB" sz="1600" i="1" kern="0" baseline="0" dirty="0" smtClean="0">
                  <a:solidFill>
                    <a:srgbClr val="808080"/>
                  </a:solidFill>
                  <a:latin typeface="Arial Narrow" pitchFamily="34" charset="0"/>
                </a:rPr>
                <a:t> David McIntyre</a:t>
              </a:r>
              <a:endParaRPr lang="fr-FR" sz="1600" i="1" kern="0" dirty="0">
                <a:solidFill>
                  <a:srgbClr val="808080"/>
                </a:solidFill>
                <a:latin typeface="Arial Narrow" pitchFamily="34" charset="0"/>
              </a:endParaRPr>
            </a:p>
          </p:txBody>
        </p:sp>
      </p:grpSp>
      <p:sp>
        <p:nvSpPr>
          <p:cNvPr id="11" name="Text Placeholder 10"/>
          <p:cNvSpPr>
            <a:spLocks noGrp="1"/>
          </p:cNvSpPr>
          <p:nvPr>
            <p:ph type="body" sz="quarter" idx="10"/>
          </p:nvPr>
        </p:nvSpPr>
        <p:spPr>
          <a:xfrm>
            <a:off x="428596" y="1643063"/>
            <a:ext cx="8280000" cy="928687"/>
          </a:xfrm>
          <a:prstGeom prst="rect">
            <a:avLst/>
          </a:prstGeom>
        </p:spPr>
        <p:txBody>
          <a:bodyPr/>
          <a:lstStyle>
            <a:lvl1pPr marL="0" indent="0">
              <a:buNone/>
              <a:defRPr sz="2800"/>
            </a:lvl1pPr>
            <a:lvl2pPr>
              <a:buNone/>
              <a:defRPr/>
            </a:lvl2pPr>
            <a:lvl3pPr>
              <a:buNone/>
              <a:defRPr/>
            </a:lvl3pPr>
            <a:lvl4pPr>
              <a:buNone/>
              <a:defRPr/>
            </a:lvl4pPr>
            <a:lvl5pPr>
              <a:buNone/>
              <a:defRPr/>
            </a:lvl5pPr>
          </a:lstStyle>
          <a:p>
            <a:pPr lvl="0"/>
            <a:r>
              <a:rPr lang="en-US" smtClean="0"/>
              <a:t>Click to edit Master text styles</a:t>
            </a:r>
          </a:p>
        </p:txBody>
      </p:sp>
      <p:grpSp>
        <p:nvGrpSpPr>
          <p:cNvPr id="3" name="Group 8"/>
          <p:cNvGrpSpPr/>
          <p:nvPr/>
        </p:nvGrpSpPr>
        <p:grpSpPr>
          <a:xfrm>
            <a:off x="256032" y="182880"/>
            <a:ext cx="4150804" cy="457200"/>
            <a:chOff x="256032" y="182880"/>
            <a:chExt cx="4150804" cy="457200"/>
          </a:xfrm>
        </p:grpSpPr>
        <p:sp>
          <p:nvSpPr>
            <p:cNvPr id="10"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2" name="Picture 11" descr="INTHINKING_LOGO.jpg"/>
            <p:cNvPicPr>
              <a:picLocks noChangeAspect="1"/>
            </p:cNvPicPr>
            <p:nvPr userDrawn="1"/>
          </p:nvPicPr>
          <p:blipFill>
            <a:blip r:embed="rId3"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ogo_text">
    <p:spTree>
      <p:nvGrpSpPr>
        <p:cNvPr id="1" name=""/>
        <p:cNvGrpSpPr/>
        <p:nvPr/>
      </p:nvGrpSpPr>
      <p:grpSpPr>
        <a:xfrm>
          <a:off x="0" y="0"/>
          <a:ext cx="0" cy="0"/>
          <a:chOff x="0" y="0"/>
          <a:chExt cx="0" cy="0"/>
        </a:xfrm>
      </p:grpSpPr>
      <p:pic>
        <p:nvPicPr>
          <p:cNvPr id="3" name="Picture 2" descr="LogoPart.jpg"/>
          <p:cNvPicPr>
            <a:picLocks noChangeAspect="1"/>
          </p:cNvPicPr>
          <p:nvPr/>
        </p:nvPicPr>
        <p:blipFill>
          <a:blip r:embed="rId2" cstate="print">
            <a:duotone>
              <a:srgbClr val="EEECE1">
                <a:shade val="45000"/>
                <a:satMod val="135000"/>
              </a:srgbClr>
              <a:prstClr val="white"/>
            </a:duotone>
            <a:lum bright="24000"/>
          </a:blip>
          <a:stretch>
            <a:fillRect/>
          </a:stretch>
        </p:blipFill>
        <p:spPr>
          <a:xfrm>
            <a:off x="3713880" y="369951"/>
            <a:ext cx="5144400" cy="6202321"/>
          </a:xfrm>
          <a:prstGeom prst="rect">
            <a:avLst/>
          </a:prstGeom>
        </p:spPr>
      </p:pic>
      <p:sp>
        <p:nvSpPr>
          <p:cNvPr id="4" name="Text Box 7"/>
          <p:cNvSpPr txBox="1">
            <a:spLocks noChangeArrowheads="1"/>
          </p:cNvSpPr>
          <p:nvPr/>
        </p:nvSpPr>
        <p:spPr bwMode="auto">
          <a:xfrm>
            <a:off x="6215063" y="6305550"/>
            <a:ext cx="2571750" cy="338138"/>
          </a:xfrm>
          <a:prstGeom prst="rect">
            <a:avLst/>
          </a:prstGeom>
          <a:noFill/>
          <a:ln w="9525">
            <a:noFill/>
            <a:miter lim="800000"/>
            <a:headEnd/>
            <a:tailEnd/>
          </a:ln>
        </p:spPr>
        <p:txBody>
          <a:bodyPr>
            <a:spAutoFit/>
          </a:bodyPr>
          <a:lstStyle/>
          <a:p>
            <a:pPr algn="r" fontAlgn="auto">
              <a:spcBef>
                <a:spcPts val="0"/>
              </a:spcBef>
              <a:spcAft>
                <a:spcPts val="0"/>
              </a:spcAft>
              <a:defRPr/>
            </a:pPr>
            <a:r>
              <a:rPr lang="en-GB" sz="1600" i="1" kern="0" dirty="0">
                <a:solidFill>
                  <a:srgbClr val="808080"/>
                </a:solidFill>
                <a:latin typeface="Arial Narrow" pitchFamily="34" charset="0"/>
              </a:rPr>
              <a:t>© </a:t>
            </a:r>
            <a:r>
              <a:rPr lang="en-GB" sz="1600" i="1" kern="0" dirty="0" smtClean="0">
                <a:solidFill>
                  <a:srgbClr val="808080"/>
                </a:solidFill>
                <a:latin typeface="Arial Narrow" pitchFamily="34" charset="0"/>
              </a:rPr>
              <a:t>David</a:t>
            </a:r>
            <a:r>
              <a:rPr lang="en-GB" sz="1600" i="1" kern="0" baseline="0" dirty="0" smtClean="0">
                <a:solidFill>
                  <a:srgbClr val="808080"/>
                </a:solidFill>
                <a:latin typeface="Arial Narrow" pitchFamily="34" charset="0"/>
              </a:rPr>
              <a:t> McIntyre</a:t>
            </a:r>
            <a:endParaRPr lang="fr-FR" sz="1600" i="1" kern="0" dirty="0">
              <a:solidFill>
                <a:srgbClr val="808080"/>
              </a:solidFill>
              <a:latin typeface="Arial Narrow" pitchFamily="34" charset="0"/>
            </a:endParaRPr>
          </a:p>
        </p:txBody>
      </p:sp>
      <p:sp>
        <p:nvSpPr>
          <p:cNvPr id="8" name="Text Placeholder 7"/>
          <p:cNvSpPr>
            <a:spLocks noGrp="1"/>
          </p:cNvSpPr>
          <p:nvPr>
            <p:ph type="body" sz="quarter" idx="10"/>
          </p:nvPr>
        </p:nvSpPr>
        <p:spPr>
          <a:xfrm>
            <a:off x="428596" y="3000375"/>
            <a:ext cx="8280000" cy="1071563"/>
          </a:xfrm>
          <a:prstGeom prst="rect">
            <a:avLst/>
          </a:prstGeom>
        </p:spPr>
        <p:txBody>
          <a:bodyPr/>
          <a:lstStyle>
            <a:lvl1pPr marL="0" indent="0" algn="ctr">
              <a:buNone/>
              <a:defRPr sz="2800"/>
            </a:lvl1pPr>
            <a:lvl2pPr>
              <a:buNone/>
              <a:defRPr/>
            </a:lvl2pPr>
            <a:lvl3pPr>
              <a:buNone/>
              <a:defRPr/>
            </a:lvl3pPr>
            <a:lvl4pPr>
              <a:buNone/>
              <a:defRPr/>
            </a:lvl4pPr>
            <a:lvl5pPr>
              <a:buNone/>
              <a:defRPr/>
            </a:lvl5pPr>
          </a:lstStyle>
          <a:p>
            <a:pPr lvl="0"/>
            <a:r>
              <a:rPr lang="en-US" smtClean="0"/>
              <a:t>Click to edit Master text styles</a:t>
            </a:r>
          </a:p>
        </p:txBody>
      </p:sp>
      <p:grpSp>
        <p:nvGrpSpPr>
          <p:cNvPr id="2" name="Group 8"/>
          <p:cNvGrpSpPr/>
          <p:nvPr/>
        </p:nvGrpSpPr>
        <p:grpSpPr>
          <a:xfrm>
            <a:off x="256032" y="182880"/>
            <a:ext cx="4150804" cy="457200"/>
            <a:chOff x="256032" y="182880"/>
            <a:chExt cx="4150804" cy="457200"/>
          </a:xfrm>
        </p:grpSpPr>
        <p:sp>
          <p:nvSpPr>
            <p:cNvPr id="10" name="Text Box 7"/>
            <p:cNvSpPr txBox="1">
              <a:spLocks noChangeArrowheads="1"/>
            </p:cNvSpPr>
            <p:nvPr/>
          </p:nvSpPr>
          <p:spPr bwMode="auto">
            <a:xfrm>
              <a:off x="1335024" y="274320"/>
              <a:ext cx="3071812" cy="338138"/>
            </a:xfrm>
            <a:prstGeom prst="rect">
              <a:avLst/>
            </a:prstGeom>
            <a:noFill/>
            <a:ln w="9525">
              <a:noFill/>
              <a:miter lim="800000"/>
              <a:headEnd/>
              <a:tailEnd/>
            </a:ln>
          </p:spPr>
          <p:txBody>
            <a:bodyPr>
              <a:spAutoFit/>
            </a:bodyPr>
            <a:lstStyle/>
            <a:p>
              <a:pPr fontAlgn="auto">
                <a:spcBef>
                  <a:spcPts val="0"/>
                </a:spcBef>
                <a:spcAft>
                  <a:spcPts val="0"/>
                </a:spcAft>
                <a:defRPr/>
              </a:pPr>
              <a:r>
                <a:rPr lang="en-GB" sz="1600" i="1" kern="0" dirty="0">
                  <a:solidFill>
                    <a:srgbClr val="808080"/>
                  </a:solidFill>
                  <a:latin typeface="Arial Narrow" pitchFamily="34" charset="0"/>
                </a:rPr>
                <a:t>- Independent, International, Innovative</a:t>
              </a:r>
              <a:endParaRPr lang="fr-FR" sz="1600" i="1" kern="0" dirty="0">
                <a:solidFill>
                  <a:srgbClr val="808080"/>
                </a:solidFill>
                <a:latin typeface="Arial Narrow" pitchFamily="34" charset="0"/>
              </a:endParaRPr>
            </a:p>
          </p:txBody>
        </p:sp>
        <p:pic>
          <p:nvPicPr>
            <p:cNvPr id="11" name="Picture 10" descr="INTHINKING_LOGO.jpg"/>
            <p:cNvPicPr>
              <a:picLocks noChangeAspect="1"/>
            </p:cNvPicPr>
            <p:nvPr userDrawn="1"/>
          </p:nvPicPr>
          <p:blipFill>
            <a:blip r:embed="rId3" cstate="print"/>
            <a:stretch>
              <a:fillRect/>
            </a:stretch>
          </p:blipFill>
          <p:spPr>
            <a:xfrm>
              <a:off x="256032" y="182880"/>
              <a:ext cx="1134470" cy="457200"/>
            </a:xfrm>
            <a:prstGeom prst="rect">
              <a:avLst/>
            </a:prstGeom>
          </p:spPr>
        </p:pic>
      </p:gr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42875" y="142875"/>
            <a:ext cx="8858250" cy="65722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xmlns:p14="http://schemas.microsoft.com/office/powerpoint/2010/main"/>
  <p:timing>
    <p:tnLst>
      <p:par>
        <p:cTn xmlns:p14="http://schemas.microsoft.com/office/powerpoint/2010/main" id="1" dur="indefinite" restart="never" nodeType="tmRoot"/>
      </p:par>
    </p:tnLst>
  </p:timing>
  <p:txStyles>
    <p:titleStyle>
      <a:lvl1pPr algn="ctr" rtl="0" eaLnBrk="1" fontAlgn="base" hangingPunct="1">
        <a:spcBef>
          <a:spcPct val="0"/>
        </a:spcBef>
        <a:spcAft>
          <a:spcPct val="0"/>
        </a:spcAft>
        <a:defRPr sz="4400">
          <a:solidFill>
            <a:schemeClr val="tx2"/>
          </a:solidFill>
          <a:latin typeface="Calibri" pitchFamily="34" charset="0"/>
          <a:ea typeface="+mj-ea"/>
          <a:cs typeface="+mj-cs"/>
        </a:defRPr>
      </a:lvl1pPr>
      <a:lvl2pPr algn="ctr" rtl="0" eaLnBrk="1" fontAlgn="base" hangingPunct="1">
        <a:spcBef>
          <a:spcPct val="0"/>
        </a:spcBef>
        <a:spcAft>
          <a:spcPct val="0"/>
        </a:spcAft>
        <a:defRPr sz="4400">
          <a:solidFill>
            <a:schemeClr val="tx2"/>
          </a:solidFill>
          <a:latin typeface="Calibri" pitchFamily="34" charset="0"/>
        </a:defRPr>
      </a:lvl2pPr>
      <a:lvl3pPr algn="ctr" rtl="0" eaLnBrk="1" fontAlgn="base" hangingPunct="1">
        <a:spcBef>
          <a:spcPct val="0"/>
        </a:spcBef>
        <a:spcAft>
          <a:spcPct val="0"/>
        </a:spcAft>
        <a:defRPr sz="4400">
          <a:solidFill>
            <a:schemeClr val="tx2"/>
          </a:solidFill>
          <a:latin typeface="Calibri" pitchFamily="34" charset="0"/>
        </a:defRPr>
      </a:lvl3pPr>
      <a:lvl4pPr algn="ctr" rtl="0" eaLnBrk="1" fontAlgn="base" hangingPunct="1">
        <a:spcBef>
          <a:spcPct val="0"/>
        </a:spcBef>
        <a:spcAft>
          <a:spcPct val="0"/>
        </a:spcAft>
        <a:defRPr sz="4400">
          <a:solidFill>
            <a:schemeClr val="tx2"/>
          </a:solidFill>
          <a:latin typeface="Calibri" pitchFamily="34" charset="0"/>
        </a:defRPr>
      </a:lvl4pPr>
      <a:lvl5pPr algn="ctr" rtl="0" eaLnBrk="1" fontAlgn="base" hangingPunct="1">
        <a:spcBef>
          <a:spcPct val="0"/>
        </a:spcBef>
        <a:spcAft>
          <a:spcPct val="0"/>
        </a:spcAft>
        <a:defRPr sz="4400">
          <a:solidFill>
            <a:schemeClr val="tx2"/>
          </a:solidFill>
          <a:latin typeface="Calibri" pitchFamily="34"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har char="–"/>
        <a:defRPr sz="2800">
          <a:solidFill>
            <a:schemeClr val="tx1"/>
          </a:solidFill>
          <a:latin typeface="Calibri" pitchFamily="34" charset="0"/>
        </a:defRPr>
      </a:lvl2pPr>
      <a:lvl3pPr marL="1143000" indent="-228600" algn="l" rtl="0" eaLnBrk="1" fontAlgn="base" hangingPunct="1">
        <a:spcBef>
          <a:spcPct val="20000"/>
        </a:spcBef>
        <a:spcAft>
          <a:spcPct val="0"/>
        </a:spcAft>
        <a:buChar char="•"/>
        <a:defRPr sz="24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133600"/>
            <a:ext cx="4419600" cy="3046988"/>
          </a:xfrm>
          <a:prstGeom prst="rect">
            <a:avLst/>
          </a:prstGeom>
          <a:noFill/>
        </p:spPr>
        <p:txBody>
          <a:bodyPr wrap="square" rtlCol="0">
            <a:spAutoFit/>
          </a:bodyPr>
          <a:lstStyle/>
          <a:p>
            <a:r>
              <a:rPr lang="en-US" sz="3200" b="1" dirty="0" smtClean="0">
                <a:solidFill>
                  <a:srgbClr val="000090"/>
                </a:solidFill>
                <a:latin typeface="American Typewriter"/>
                <a:cs typeface="American Typewriter"/>
              </a:rPr>
              <a:t>PAPER 2</a:t>
            </a:r>
          </a:p>
          <a:p>
            <a:endParaRPr lang="en-US" sz="3200" b="1" dirty="0">
              <a:solidFill>
                <a:srgbClr val="000090"/>
              </a:solidFill>
              <a:latin typeface="American Typewriter"/>
              <a:cs typeface="American Typewriter"/>
            </a:endParaRPr>
          </a:p>
          <a:p>
            <a:r>
              <a:rPr lang="en-US" sz="3200" b="1" dirty="0" smtClean="0">
                <a:solidFill>
                  <a:srgbClr val="000090"/>
                </a:solidFill>
                <a:latin typeface="American Typewriter"/>
                <a:cs typeface="American Typewriter"/>
              </a:rPr>
              <a:t>INTRODUCING YOUR ESSAY: THE VITAL FIRST PARAGRAPH</a:t>
            </a:r>
            <a:endParaRPr lang="en-US" sz="3200" b="1" dirty="0">
              <a:solidFill>
                <a:srgbClr val="000090"/>
              </a:solidFill>
              <a:latin typeface="American Typewriter"/>
              <a:cs typeface="American Typewriter"/>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90600"/>
            <a:ext cx="8153400" cy="4154983"/>
          </a:xfrm>
          <a:prstGeom prst="rect">
            <a:avLst/>
          </a:prstGeom>
          <a:noFill/>
        </p:spPr>
        <p:txBody>
          <a:bodyPr wrap="square" rtlCol="0">
            <a:spAutoFit/>
          </a:bodyPr>
          <a:lstStyle/>
          <a:p>
            <a:r>
              <a:rPr lang="en-US" sz="2400" b="1" dirty="0">
                <a:solidFill>
                  <a:srgbClr val="3333CC"/>
                </a:solidFill>
                <a:latin typeface="American Typewriter"/>
                <a:cs typeface="American Typewriter"/>
              </a:rPr>
              <a:t>Consider this:</a:t>
            </a:r>
          </a:p>
          <a:p>
            <a:endParaRPr lang="en-US" sz="2400" dirty="0">
              <a:solidFill>
                <a:srgbClr val="3333CC"/>
              </a:solidFill>
              <a:latin typeface="American Typewriter"/>
              <a:cs typeface="American Typewriter"/>
            </a:endParaRPr>
          </a:p>
          <a:p>
            <a:endParaRPr lang="en-US" sz="2400" dirty="0">
              <a:solidFill>
                <a:srgbClr val="3333CC"/>
              </a:solidFill>
              <a:latin typeface="American Typewriter"/>
              <a:cs typeface="American Typewriter"/>
            </a:endParaRPr>
          </a:p>
          <a:p>
            <a:endParaRPr lang="en-US" sz="2400" dirty="0">
              <a:solidFill>
                <a:srgbClr val="3333CC"/>
              </a:solidFill>
              <a:latin typeface="American Typewriter"/>
              <a:cs typeface="American Typewriter"/>
            </a:endParaRPr>
          </a:p>
          <a:p>
            <a:r>
              <a:rPr lang="en-US" sz="2400" dirty="0">
                <a:solidFill>
                  <a:srgbClr val="3333CC"/>
                </a:solidFill>
                <a:latin typeface="American Typewriter"/>
                <a:cs typeface="American Typewriter"/>
              </a:rPr>
              <a:t>Unable to find an authentic identity in the patriarchal society of 1950’s America, Esther Greenwood goes ‘mad’.</a:t>
            </a:r>
          </a:p>
          <a:p>
            <a:endParaRPr lang="en-US" sz="2400" dirty="0">
              <a:solidFill>
                <a:srgbClr val="3333CC"/>
              </a:solidFill>
              <a:latin typeface="American Typewriter"/>
              <a:cs typeface="American Typewriter"/>
            </a:endParaRPr>
          </a:p>
          <a:p>
            <a:endParaRPr lang="en-US" sz="2400" dirty="0">
              <a:solidFill>
                <a:srgbClr val="3333CC"/>
              </a:solidFill>
              <a:latin typeface="American Typewriter"/>
              <a:cs typeface="American Typewriter"/>
            </a:endParaRPr>
          </a:p>
          <a:p>
            <a:r>
              <a:rPr lang="en-US" sz="2400" b="1" dirty="0">
                <a:solidFill>
                  <a:srgbClr val="3333CC"/>
                </a:solidFill>
                <a:latin typeface="American Typewriter"/>
                <a:cs typeface="American Typewriter"/>
              </a:rPr>
              <a:t>What is the clause structure of this sentence? Describe it. Why is it </a:t>
            </a:r>
            <a:r>
              <a:rPr lang="en-US" sz="2400" b="1" dirty="0" smtClean="0">
                <a:solidFill>
                  <a:srgbClr val="3333CC"/>
                </a:solidFill>
                <a:latin typeface="American Typewriter"/>
                <a:cs typeface="American Typewriter"/>
              </a:rPr>
              <a:t>effective do you think? </a:t>
            </a:r>
            <a:endParaRPr lang="en-US" sz="2400" b="1" dirty="0">
              <a:solidFill>
                <a:srgbClr val="3333CC"/>
              </a:solidFill>
            </a:endParaRPr>
          </a:p>
        </p:txBody>
      </p:sp>
    </p:spTree>
    <p:extLst>
      <p:ext uri="{BB962C8B-B14F-4D97-AF65-F5344CB8AC3E}">
        <p14:creationId xmlns:p14="http://schemas.microsoft.com/office/powerpoint/2010/main" val="44496920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7696200" cy="5324535"/>
          </a:xfrm>
          <a:prstGeom prst="rect">
            <a:avLst/>
          </a:prstGeom>
          <a:noFill/>
        </p:spPr>
        <p:txBody>
          <a:bodyPr wrap="square" rtlCol="0">
            <a:spAutoFit/>
          </a:bodyPr>
          <a:lstStyle/>
          <a:p>
            <a:r>
              <a:rPr lang="en-US" sz="2000" b="1" dirty="0">
                <a:solidFill>
                  <a:srgbClr val="3333CC"/>
                </a:solidFill>
                <a:latin typeface="American Typewriter"/>
                <a:cs typeface="American Typewriter"/>
              </a:rPr>
              <a:t>Consider this:</a:t>
            </a:r>
          </a:p>
          <a:p>
            <a:endParaRPr lang="en-US" sz="2000" dirty="0">
              <a:solidFill>
                <a:srgbClr val="3333CC"/>
              </a:solidFill>
              <a:latin typeface="American Typewriter"/>
              <a:cs typeface="American Typewriter"/>
            </a:endParaRPr>
          </a:p>
          <a:p>
            <a:r>
              <a:rPr lang="en-US" sz="2000" dirty="0" smtClean="0">
                <a:solidFill>
                  <a:srgbClr val="3333CC"/>
                </a:solidFill>
                <a:latin typeface="American Typewriter"/>
                <a:cs typeface="American Typewriter"/>
              </a:rPr>
              <a:t>Unable </a:t>
            </a:r>
            <a:r>
              <a:rPr lang="en-US" sz="2000" dirty="0">
                <a:solidFill>
                  <a:srgbClr val="3333CC"/>
                </a:solidFill>
                <a:latin typeface="American Typewriter"/>
                <a:cs typeface="American Typewriter"/>
              </a:rPr>
              <a:t>to find an authentic identity in the patriarchal society of 1950’s America, Esther Greenwood goes ‘mad’. Entrapped by her provincial existence in rural 1850’s Normandy, Emma Bovary expresses her desires in a series of passionate extra-marital affairs. </a:t>
            </a:r>
          </a:p>
          <a:p>
            <a:endParaRPr lang="en-US" sz="2000" dirty="0">
              <a:solidFill>
                <a:srgbClr val="3333CC"/>
              </a:solidFill>
              <a:latin typeface="American Typewriter"/>
              <a:cs typeface="American Typewriter"/>
            </a:endParaRPr>
          </a:p>
          <a:p>
            <a:endParaRPr lang="en-US" sz="2000" dirty="0">
              <a:solidFill>
                <a:srgbClr val="3333CC"/>
              </a:solidFill>
              <a:latin typeface="American Typewriter"/>
              <a:cs typeface="American Typewriter"/>
            </a:endParaRPr>
          </a:p>
          <a:p>
            <a:r>
              <a:rPr lang="en-US" sz="2000" b="1" dirty="0">
                <a:solidFill>
                  <a:srgbClr val="3333CC"/>
                </a:solidFill>
                <a:latin typeface="American Typewriter"/>
                <a:cs typeface="American Typewriter"/>
              </a:rPr>
              <a:t>What rhetorical strategy is used in these two sentences? What effect is established?</a:t>
            </a:r>
          </a:p>
          <a:p>
            <a:endParaRPr lang="en-US" sz="2000" b="1" dirty="0">
              <a:solidFill>
                <a:srgbClr val="3333CC"/>
              </a:solidFill>
              <a:latin typeface="American Typewriter"/>
              <a:cs typeface="American Typewriter"/>
            </a:endParaRPr>
          </a:p>
          <a:p>
            <a:r>
              <a:rPr lang="en-US" sz="2000" b="1" dirty="0">
                <a:solidFill>
                  <a:srgbClr val="3333CC"/>
                </a:solidFill>
                <a:latin typeface="American Typewriter"/>
                <a:cs typeface="American Typewriter"/>
              </a:rPr>
              <a:t>What is the grammatical tense? What is the effect of the tense?</a:t>
            </a:r>
          </a:p>
          <a:p>
            <a:endParaRPr lang="en-US" sz="2000" b="1" dirty="0">
              <a:solidFill>
                <a:srgbClr val="3333CC"/>
              </a:solidFill>
              <a:latin typeface="American Typewriter"/>
              <a:cs typeface="American Typewriter"/>
            </a:endParaRPr>
          </a:p>
          <a:p>
            <a:r>
              <a:rPr lang="en-US" sz="2000" b="1" dirty="0">
                <a:solidFill>
                  <a:srgbClr val="3333CC"/>
                </a:solidFill>
                <a:latin typeface="American Typewriter"/>
                <a:cs typeface="American Typewriter"/>
              </a:rPr>
              <a:t>These are the </a:t>
            </a:r>
            <a:r>
              <a:rPr lang="en-US" sz="2000" b="1" dirty="0" smtClean="0">
                <a:solidFill>
                  <a:srgbClr val="3333CC"/>
                </a:solidFill>
                <a:latin typeface="American Typewriter"/>
                <a:cs typeface="American Typewriter"/>
              </a:rPr>
              <a:t>two </a:t>
            </a:r>
            <a:r>
              <a:rPr lang="en-US" sz="2000" b="1" dirty="0">
                <a:solidFill>
                  <a:srgbClr val="3333CC"/>
                </a:solidFill>
                <a:latin typeface="American Typewriter"/>
                <a:cs typeface="American Typewriter"/>
              </a:rPr>
              <a:t>introductory sentences of the introduction; discuss their effectiveness?</a:t>
            </a:r>
          </a:p>
        </p:txBody>
      </p:sp>
    </p:spTree>
    <p:extLst>
      <p:ext uri="{BB962C8B-B14F-4D97-AF65-F5344CB8AC3E}">
        <p14:creationId xmlns:p14="http://schemas.microsoft.com/office/powerpoint/2010/main" val="23473911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305800" cy="5262980"/>
          </a:xfrm>
          <a:prstGeom prst="rect">
            <a:avLst/>
          </a:prstGeom>
          <a:noFill/>
        </p:spPr>
        <p:txBody>
          <a:bodyPr wrap="square" rtlCol="0">
            <a:spAutoFit/>
          </a:bodyPr>
          <a:lstStyle/>
          <a:p>
            <a:r>
              <a:rPr lang="en-US" sz="2800" b="1" dirty="0">
                <a:solidFill>
                  <a:srgbClr val="3333CC"/>
                </a:solidFill>
                <a:latin typeface="American Typewriter"/>
                <a:cs typeface="American Typewriter"/>
              </a:rPr>
              <a:t>Consider this:</a:t>
            </a:r>
          </a:p>
          <a:p>
            <a:endParaRPr lang="en-US" sz="2800" dirty="0">
              <a:solidFill>
                <a:srgbClr val="3333CC"/>
              </a:solidFill>
              <a:latin typeface="American Typewriter"/>
              <a:cs typeface="American Typewriter"/>
            </a:endParaRPr>
          </a:p>
          <a:p>
            <a:r>
              <a:rPr lang="en-US" sz="2800" dirty="0">
                <a:solidFill>
                  <a:srgbClr val="3333CC"/>
                </a:solidFill>
                <a:latin typeface="American Typewriter"/>
                <a:cs typeface="American Typewriter"/>
              </a:rPr>
              <a:t>Unable to find an authentic identity in the patriarchal society of 1950’s America, Esther Greenwood goes ‘mad’. Entrapped by her provincial existence in rural 1850’s Normandy, Emma Bovary expresses her desires in a series of passionate extra-marital affairs. </a:t>
            </a:r>
          </a:p>
          <a:p>
            <a:endParaRPr lang="en-US" sz="2800" dirty="0">
              <a:solidFill>
                <a:srgbClr val="3333CC"/>
              </a:solidFill>
              <a:latin typeface="American Typewriter"/>
              <a:cs typeface="American Typewriter"/>
            </a:endParaRPr>
          </a:p>
          <a:p>
            <a:r>
              <a:rPr lang="en-US" sz="2800" b="1" dirty="0">
                <a:solidFill>
                  <a:srgbClr val="3333CC"/>
                </a:solidFill>
                <a:latin typeface="American Typewriter"/>
                <a:cs typeface="American Typewriter"/>
              </a:rPr>
              <a:t>What kind of grammatical </a:t>
            </a:r>
            <a:r>
              <a:rPr lang="en-US" sz="2800" b="1" i="1" dirty="0">
                <a:solidFill>
                  <a:srgbClr val="3333CC"/>
                </a:solidFill>
                <a:latin typeface="American Typewriter"/>
                <a:cs typeface="American Typewriter"/>
              </a:rPr>
              <a:t>phrase</a:t>
            </a:r>
            <a:r>
              <a:rPr lang="en-US" sz="2800" b="1" dirty="0">
                <a:solidFill>
                  <a:srgbClr val="3333CC"/>
                </a:solidFill>
                <a:latin typeface="American Typewriter"/>
                <a:cs typeface="American Typewriter"/>
              </a:rPr>
              <a:t> dominates the sentences? What is the effect of this?</a:t>
            </a:r>
          </a:p>
          <a:p>
            <a:endParaRPr lang="en-US" sz="2800" dirty="0">
              <a:solidFill>
                <a:srgbClr val="3333CC"/>
              </a:solidFill>
              <a:latin typeface="American Typewriter"/>
              <a:cs typeface="American Typewriter"/>
            </a:endParaRPr>
          </a:p>
        </p:txBody>
      </p:sp>
    </p:spTree>
    <p:extLst>
      <p:ext uri="{BB962C8B-B14F-4D97-AF65-F5344CB8AC3E}">
        <p14:creationId xmlns:p14="http://schemas.microsoft.com/office/powerpoint/2010/main" val="208055865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066800"/>
            <a:ext cx="7543800" cy="4524315"/>
          </a:xfrm>
          <a:prstGeom prst="rect">
            <a:avLst/>
          </a:prstGeom>
          <a:noFill/>
        </p:spPr>
        <p:txBody>
          <a:bodyPr wrap="square" rtlCol="0">
            <a:spAutoFit/>
          </a:bodyPr>
          <a:lstStyle/>
          <a:p>
            <a:r>
              <a:rPr lang="en-US" sz="2400" b="1" dirty="0">
                <a:solidFill>
                  <a:srgbClr val="3333CC"/>
                </a:solidFill>
                <a:latin typeface="American Typewriter"/>
                <a:cs typeface="American Typewriter"/>
              </a:rPr>
              <a:t>Consider this:</a:t>
            </a:r>
          </a:p>
          <a:p>
            <a:endParaRPr lang="en-US" sz="2400" dirty="0">
              <a:solidFill>
                <a:srgbClr val="3333CC"/>
              </a:solidFill>
              <a:latin typeface="American Typewriter"/>
              <a:cs typeface="American Typewriter"/>
            </a:endParaRPr>
          </a:p>
          <a:p>
            <a:r>
              <a:rPr lang="en-US" sz="2400" dirty="0" smtClean="0">
                <a:solidFill>
                  <a:srgbClr val="3333CC"/>
                </a:solidFill>
                <a:latin typeface="American Typewriter"/>
                <a:cs typeface="American Typewriter"/>
              </a:rPr>
              <a:t>Both </a:t>
            </a:r>
            <a:r>
              <a:rPr lang="en-US" sz="2400" dirty="0">
                <a:solidFill>
                  <a:srgbClr val="3333CC"/>
                </a:solidFill>
                <a:latin typeface="American Typewriter"/>
                <a:cs typeface="American Typewriter"/>
              </a:rPr>
              <a:t>Esther, the protagonist of Sylvia Plath’s bildungsroman </a:t>
            </a:r>
            <a:r>
              <a:rPr lang="en-US" sz="2400" u="sng" dirty="0">
                <a:solidFill>
                  <a:srgbClr val="3333CC"/>
                </a:solidFill>
                <a:latin typeface="American Typewriter"/>
                <a:cs typeface="American Typewriter"/>
              </a:rPr>
              <a:t>The Bell Jar</a:t>
            </a:r>
            <a:r>
              <a:rPr lang="en-US" sz="2400" dirty="0">
                <a:solidFill>
                  <a:srgbClr val="3333CC"/>
                </a:solidFill>
                <a:latin typeface="American Typewriter"/>
                <a:cs typeface="American Typewriter"/>
              </a:rPr>
              <a:t>, and Emma, the protagonist of Gustave Flaubert’s eponymous, realist novel </a:t>
            </a:r>
            <a:r>
              <a:rPr lang="en-US" sz="2400" u="sng" dirty="0">
                <a:solidFill>
                  <a:srgbClr val="3333CC"/>
                </a:solidFill>
                <a:latin typeface="American Typewriter"/>
                <a:cs typeface="American Typewriter"/>
              </a:rPr>
              <a:t>Madame Bovary</a:t>
            </a:r>
            <a:r>
              <a:rPr lang="en-US" sz="2400" dirty="0">
                <a:solidFill>
                  <a:srgbClr val="3333CC"/>
                </a:solidFill>
                <a:latin typeface="American Typewriter"/>
                <a:cs typeface="American Typewriter"/>
              </a:rPr>
              <a:t> are female characters who struggle to adapt in repressive, androcentric societies that thwart their attempts to establish an authentic identity. </a:t>
            </a:r>
          </a:p>
          <a:p>
            <a:endParaRPr lang="en-US" sz="2400" dirty="0">
              <a:solidFill>
                <a:srgbClr val="3333CC"/>
              </a:solidFill>
              <a:latin typeface="American Typewriter"/>
              <a:cs typeface="American Typewriter"/>
            </a:endParaRPr>
          </a:p>
          <a:p>
            <a:r>
              <a:rPr lang="en-US" sz="2400" b="1" dirty="0" smtClean="0">
                <a:solidFill>
                  <a:srgbClr val="3333CC"/>
                </a:solidFill>
                <a:latin typeface="American Typewriter"/>
                <a:cs typeface="American Typewriter"/>
              </a:rPr>
              <a:t>Discuss </a:t>
            </a:r>
            <a:r>
              <a:rPr lang="en-US" sz="2400" b="1" dirty="0">
                <a:solidFill>
                  <a:srgbClr val="3333CC"/>
                </a:solidFill>
                <a:latin typeface="American Typewriter"/>
                <a:cs typeface="American Typewriter"/>
              </a:rPr>
              <a:t>the ways in which nouns are stacked </a:t>
            </a:r>
            <a:r>
              <a:rPr lang="en-US" sz="2400" b="1" dirty="0" smtClean="0">
                <a:solidFill>
                  <a:srgbClr val="3333CC"/>
                </a:solidFill>
                <a:latin typeface="American Typewriter"/>
                <a:cs typeface="American Typewriter"/>
              </a:rPr>
              <a:t>in </a:t>
            </a:r>
            <a:r>
              <a:rPr lang="en-US" sz="2400" b="1" dirty="0">
                <a:solidFill>
                  <a:srgbClr val="3333CC"/>
                </a:solidFill>
                <a:latin typeface="American Typewriter"/>
                <a:cs typeface="American Typewriter"/>
              </a:rPr>
              <a:t>these sentences. What is the effect?</a:t>
            </a:r>
            <a:endParaRPr lang="en-US" sz="2400" b="1" dirty="0">
              <a:solidFill>
                <a:srgbClr val="3333CC"/>
              </a:solidFill>
            </a:endParaRPr>
          </a:p>
        </p:txBody>
      </p:sp>
    </p:spTree>
    <p:extLst>
      <p:ext uri="{BB962C8B-B14F-4D97-AF65-F5344CB8AC3E}">
        <p14:creationId xmlns:p14="http://schemas.microsoft.com/office/powerpoint/2010/main" val="29959451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7696200" cy="5324535"/>
          </a:xfrm>
          <a:prstGeom prst="rect">
            <a:avLst/>
          </a:prstGeom>
          <a:noFill/>
        </p:spPr>
        <p:txBody>
          <a:bodyPr wrap="square" rtlCol="0">
            <a:spAutoFit/>
          </a:bodyPr>
          <a:lstStyle/>
          <a:p>
            <a:r>
              <a:rPr lang="en-US" sz="2000" b="1" dirty="0">
                <a:solidFill>
                  <a:srgbClr val="3333CC"/>
                </a:solidFill>
                <a:latin typeface="American Typewriter"/>
                <a:cs typeface="American Typewriter"/>
              </a:rPr>
              <a:t>Consider this:</a:t>
            </a:r>
          </a:p>
          <a:p>
            <a:endParaRPr lang="en-US" sz="2000" dirty="0">
              <a:solidFill>
                <a:srgbClr val="3333CC"/>
              </a:solidFill>
              <a:latin typeface="American Typewriter"/>
              <a:cs typeface="American Typewriter"/>
            </a:endParaRPr>
          </a:p>
          <a:p>
            <a:r>
              <a:rPr lang="en-US" sz="2000" dirty="0">
                <a:solidFill>
                  <a:srgbClr val="3333CC"/>
                </a:solidFill>
                <a:latin typeface="American Typewriter"/>
                <a:cs typeface="American Typewriter"/>
              </a:rPr>
              <a:t>Unable to find an authentic identity in the patriarchal society of 1950’s America, Esther Greenwood goes ‘mad’. Entrapped by her provincial existence in rural 1850’s Normandy, Emma Bovary expresses her desires in a series of passionate extra-marital affairs. Both Esther, the protagonist of Sylvia Plath’s bildungsroman </a:t>
            </a:r>
            <a:r>
              <a:rPr lang="en-US" sz="2000" u="sng" dirty="0">
                <a:solidFill>
                  <a:srgbClr val="3333CC"/>
                </a:solidFill>
                <a:latin typeface="American Typewriter"/>
                <a:cs typeface="American Typewriter"/>
              </a:rPr>
              <a:t>The Bell Jar</a:t>
            </a:r>
            <a:r>
              <a:rPr lang="en-US" sz="2000" dirty="0">
                <a:solidFill>
                  <a:srgbClr val="3333CC"/>
                </a:solidFill>
                <a:latin typeface="American Typewriter"/>
                <a:cs typeface="American Typewriter"/>
              </a:rPr>
              <a:t>, and Emma, the protagonist of Gustave Flaubert’s eponymous, realist novel </a:t>
            </a:r>
            <a:r>
              <a:rPr lang="en-US" sz="2000" u="sng" dirty="0">
                <a:solidFill>
                  <a:srgbClr val="3333CC"/>
                </a:solidFill>
                <a:latin typeface="American Typewriter"/>
                <a:cs typeface="American Typewriter"/>
              </a:rPr>
              <a:t>Madame Bovary</a:t>
            </a:r>
            <a:r>
              <a:rPr lang="en-US" sz="2000" dirty="0">
                <a:solidFill>
                  <a:srgbClr val="3333CC"/>
                </a:solidFill>
                <a:latin typeface="American Typewriter"/>
                <a:cs typeface="American Typewriter"/>
              </a:rPr>
              <a:t> are female characters who struggle to adapt in repressive, androcentric societies that thwart their attempts to establish an authentic identity. </a:t>
            </a:r>
          </a:p>
          <a:p>
            <a:endParaRPr lang="en-US" sz="2000" dirty="0">
              <a:solidFill>
                <a:srgbClr val="3333CC"/>
              </a:solidFill>
              <a:latin typeface="American Typewriter"/>
              <a:cs typeface="American Typewriter"/>
            </a:endParaRPr>
          </a:p>
          <a:p>
            <a:r>
              <a:rPr lang="en-US" sz="2000" b="1" dirty="0">
                <a:solidFill>
                  <a:srgbClr val="3333CC"/>
                </a:solidFill>
                <a:latin typeface="American Typewriter"/>
                <a:cs typeface="American Typewriter"/>
              </a:rPr>
              <a:t>Discuss the rhetorical patterning in these sentences. How does the third sentence build on the first two and with what effect?</a:t>
            </a:r>
          </a:p>
          <a:p>
            <a:endParaRPr lang="en-US" sz="2000" dirty="0">
              <a:solidFill>
                <a:srgbClr val="3333CC"/>
              </a:solidFill>
            </a:endParaRPr>
          </a:p>
        </p:txBody>
      </p:sp>
    </p:spTree>
    <p:extLst>
      <p:ext uri="{BB962C8B-B14F-4D97-AF65-F5344CB8AC3E}">
        <p14:creationId xmlns:p14="http://schemas.microsoft.com/office/powerpoint/2010/main" val="6996351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7391400" cy="5632310"/>
          </a:xfrm>
          <a:prstGeom prst="rect">
            <a:avLst/>
          </a:prstGeom>
          <a:noFill/>
        </p:spPr>
        <p:txBody>
          <a:bodyPr wrap="square" rtlCol="0">
            <a:spAutoFit/>
          </a:bodyPr>
          <a:lstStyle/>
          <a:p>
            <a:r>
              <a:rPr lang="en-US" sz="2400" b="1" dirty="0">
                <a:solidFill>
                  <a:srgbClr val="3333CC"/>
                </a:solidFill>
                <a:latin typeface="American Typewriter"/>
                <a:cs typeface="American Typewriter"/>
              </a:rPr>
              <a:t>Consider this:</a:t>
            </a:r>
          </a:p>
          <a:p>
            <a:endParaRPr lang="en-US" sz="2400" dirty="0">
              <a:solidFill>
                <a:srgbClr val="3333CC"/>
              </a:solidFill>
              <a:latin typeface="American Typewriter"/>
              <a:cs typeface="American Typewriter"/>
            </a:endParaRPr>
          </a:p>
          <a:p>
            <a:r>
              <a:rPr lang="en-US" sz="2400" dirty="0" smtClean="0">
                <a:solidFill>
                  <a:srgbClr val="3333CC"/>
                </a:solidFill>
                <a:latin typeface="American Typewriter"/>
                <a:cs typeface="American Typewriter"/>
              </a:rPr>
              <a:t>Esther </a:t>
            </a:r>
            <a:r>
              <a:rPr lang="en-US" sz="2400" dirty="0">
                <a:solidFill>
                  <a:srgbClr val="3333CC"/>
                </a:solidFill>
                <a:latin typeface="American Typewriter"/>
                <a:cs typeface="American Typewriter"/>
              </a:rPr>
              <a:t>becomes depressed, attempts suicide, but eventually recovers. Emma, by contrast, successfully commits suicide, repressed and dissatisfied with life. Both women struggle to conform to societal norms, and in each literary text, their problems are frequently expressed in the physical, cultural, and historical setting of each text.</a:t>
            </a:r>
          </a:p>
          <a:p>
            <a:endParaRPr lang="en-US" sz="2400" dirty="0">
              <a:solidFill>
                <a:srgbClr val="3333CC"/>
              </a:solidFill>
              <a:latin typeface="American Typewriter"/>
              <a:cs typeface="American Typewriter"/>
            </a:endParaRPr>
          </a:p>
          <a:p>
            <a:r>
              <a:rPr lang="en-US" sz="2400" b="1" dirty="0" smtClean="0">
                <a:solidFill>
                  <a:srgbClr val="3333CC"/>
                </a:solidFill>
                <a:latin typeface="American Typewriter"/>
                <a:cs typeface="American Typewriter"/>
              </a:rPr>
              <a:t>Discuss </a:t>
            </a:r>
            <a:r>
              <a:rPr lang="en-US" sz="2400" b="1" dirty="0">
                <a:solidFill>
                  <a:srgbClr val="3333CC"/>
                </a:solidFill>
                <a:latin typeface="American Typewriter"/>
                <a:cs typeface="American Typewriter"/>
              </a:rPr>
              <a:t>the rhetorical patterning in this section of the introduction. How does it work, and how does it build towards a thesis that signposts the argument to come?</a:t>
            </a:r>
          </a:p>
        </p:txBody>
      </p:sp>
    </p:spTree>
    <p:extLst>
      <p:ext uri="{BB962C8B-B14F-4D97-AF65-F5344CB8AC3E}">
        <p14:creationId xmlns:p14="http://schemas.microsoft.com/office/powerpoint/2010/main" val="23299861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229600" cy="4924426"/>
          </a:xfrm>
          <a:prstGeom prst="rect">
            <a:avLst/>
          </a:prstGeom>
          <a:noFill/>
        </p:spPr>
        <p:txBody>
          <a:bodyPr wrap="square" rtlCol="0">
            <a:spAutoFit/>
          </a:bodyPr>
          <a:lstStyle/>
          <a:p>
            <a:r>
              <a:rPr lang="en-US" sz="2000" b="1" dirty="0">
                <a:solidFill>
                  <a:srgbClr val="3333CC"/>
                </a:solidFill>
                <a:latin typeface="American Typewriter"/>
                <a:cs typeface="American Typewriter"/>
              </a:rPr>
              <a:t>Consider this:</a:t>
            </a:r>
          </a:p>
          <a:p>
            <a:endParaRPr lang="en-US" sz="2000" dirty="0">
              <a:solidFill>
                <a:srgbClr val="3333CC"/>
              </a:solidFill>
            </a:endParaRPr>
          </a:p>
          <a:p>
            <a:r>
              <a:rPr lang="en-US" dirty="0">
                <a:solidFill>
                  <a:srgbClr val="3333CC"/>
                </a:solidFill>
                <a:latin typeface="American Typewriter"/>
                <a:cs typeface="American Typewriter"/>
              </a:rPr>
              <a:t>Unable to find an authentic identity in the patriarchal society of 1950’s America, Esther Greenwood goes ‘mad’. Entrapped by her provincial existence in rural 1850’s Normandy, Emma Bovary expresses her desires in a series of passionate extra-marital affairs. Both Esther, the protagonist of Sylvia Plath’s bildungsroman </a:t>
            </a:r>
            <a:r>
              <a:rPr lang="en-US" u="sng" dirty="0">
                <a:solidFill>
                  <a:srgbClr val="3333CC"/>
                </a:solidFill>
                <a:latin typeface="American Typewriter"/>
                <a:cs typeface="American Typewriter"/>
              </a:rPr>
              <a:t>The Bell Jar</a:t>
            </a:r>
            <a:r>
              <a:rPr lang="en-US" dirty="0">
                <a:solidFill>
                  <a:srgbClr val="3333CC"/>
                </a:solidFill>
                <a:latin typeface="American Typewriter"/>
                <a:cs typeface="American Typewriter"/>
              </a:rPr>
              <a:t>, and Emma, the protagonist of Gustave Flaubert’s eponymous, realist novel </a:t>
            </a:r>
            <a:r>
              <a:rPr lang="en-US" u="sng" dirty="0">
                <a:solidFill>
                  <a:srgbClr val="3333CC"/>
                </a:solidFill>
                <a:latin typeface="American Typewriter"/>
                <a:cs typeface="American Typewriter"/>
              </a:rPr>
              <a:t>Madame Bovary</a:t>
            </a:r>
            <a:r>
              <a:rPr lang="en-US" dirty="0">
                <a:solidFill>
                  <a:srgbClr val="3333CC"/>
                </a:solidFill>
                <a:latin typeface="American Typewriter"/>
                <a:cs typeface="American Typewriter"/>
              </a:rPr>
              <a:t> are female characters who struggle to adapt in repressive, androcentric societies that thwart their attempts to establish an authentic identity. Esther becomes depressed, attempts suicide, but eventually recovers. Emma, by contrast, successfully commits suicide, repressed and dissatisfied with life. Both women struggle to conform to societal norms, and in each literary text, their problems are frequently expressed in the physical, cultural, and historical setting of each text.</a:t>
            </a:r>
          </a:p>
          <a:p>
            <a:endParaRPr lang="en-US" sz="2000" dirty="0">
              <a:solidFill>
                <a:srgbClr val="3333CC"/>
              </a:solidFill>
              <a:latin typeface="American Typewriter"/>
              <a:cs typeface="American Typewriter"/>
            </a:endParaRPr>
          </a:p>
          <a:p>
            <a:r>
              <a:rPr lang="en-US" sz="2000" b="1" dirty="0">
                <a:solidFill>
                  <a:srgbClr val="3333CC"/>
                </a:solidFill>
                <a:latin typeface="American Typewriter"/>
                <a:cs typeface="American Typewriter"/>
              </a:rPr>
              <a:t>What is the modality of the introduction? What is the effect?</a:t>
            </a:r>
          </a:p>
        </p:txBody>
      </p:sp>
    </p:spTree>
    <p:extLst>
      <p:ext uri="{BB962C8B-B14F-4D97-AF65-F5344CB8AC3E}">
        <p14:creationId xmlns:p14="http://schemas.microsoft.com/office/powerpoint/2010/main" val="35942552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153400" cy="5632312"/>
          </a:xfrm>
          <a:prstGeom prst="rect">
            <a:avLst/>
          </a:prstGeom>
          <a:noFill/>
        </p:spPr>
        <p:txBody>
          <a:bodyPr wrap="square" rtlCol="0">
            <a:spAutoFit/>
          </a:bodyPr>
          <a:lstStyle/>
          <a:p>
            <a:endParaRPr lang="en-US" dirty="0" smtClean="0">
              <a:solidFill>
                <a:srgbClr val="3333CC"/>
              </a:solidFill>
              <a:latin typeface="American Typewriter"/>
              <a:cs typeface="American Typewriter"/>
            </a:endParaRPr>
          </a:p>
          <a:p>
            <a:r>
              <a:rPr lang="en-US" b="1" dirty="0" smtClean="0">
                <a:solidFill>
                  <a:srgbClr val="3333CC"/>
                </a:solidFill>
                <a:latin typeface="American Typewriter"/>
                <a:cs typeface="American Typewriter"/>
              </a:rPr>
              <a:t>Consider </a:t>
            </a:r>
            <a:r>
              <a:rPr lang="en-US" b="1" dirty="0">
                <a:solidFill>
                  <a:srgbClr val="3333CC"/>
                </a:solidFill>
                <a:latin typeface="American Typewriter"/>
                <a:cs typeface="American Typewriter"/>
              </a:rPr>
              <a:t>this:</a:t>
            </a:r>
          </a:p>
          <a:p>
            <a:endParaRPr lang="en-US" dirty="0">
              <a:solidFill>
                <a:srgbClr val="3333CC"/>
              </a:solidFill>
              <a:latin typeface="American Typewriter"/>
              <a:cs typeface="American Typewriter"/>
            </a:endParaRPr>
          </a:p>
          <a:p>
            <a:r>
              <a:rPr lang="en-US" dirty="0">
                <a:solidFill>
                  <a:srgbClr val="3333CC"/>
                </a:solidFill>
                <a:latin typeface="American Typewriter"/>
                <a:cs typeface="American Typewriter"/>
              </a:rPr>
              <a:t>Unable to find an authentic identity in the patriarchal society of 1950’s America, Esther Greenwood goes ‘mad’. Entrapped by her provincial existence in rural 1850’s Normandy, Emma Bovary expresses her desires in a series of passionate extra-marital affairs. Both Esther, the protagonist of Sylvia Plath’s bildungsroman </a:t>
            </a:r>
            <a:r>
              <a:rPr lang="en-US" u="sng" dirty="0">
                <a:solidFill>
                  <a:srgbClr val="3333CC"/>
                </a:solidFill>
                <a:latin typeface="American Typewriter"/>
                <a:cs typeface="American Typewriter"/>
              </a:rPr>
              <a:t>The Bell Jar</a:t>
            </a:r>
            <a:r>
              <a:rPr lang="en-US" dirty="0">
                <a:solidFill>
                  <a:srgbClr val="3333CC"/>
                </a:solidFill>
                <a:latin typeface="American Typewriter"/>
                <a:cs typeface="American Typewriter"/>
              </a:rPr>
              <a:t>, and Emma, the protagonist of Gustave Flaubert’s eponymous, realist novel </a:t>
            </a:r>
            <a:r>
              <a:rPr lang="en-US" u="sng" dirty="0">
                <a:solidFill>
                  <a:srgbClr val="3333CC"/>
                </a:solidFill>
                <a:latin typeface="American Typewriter"/>
                <a:cs typeface="American Typewriter"/>
              </a:rPr>
              <a:t>Madame Bovary</a:t>
            </a:r>
            <a:r>
              <a:rPr lang="en-US" dirty="0">
                <a:solidFill>
                  <a:srgbClr val="3333CC"/>
                </a:solidFill>
                <a:latin typeface="American Typewriter"/>
                <a:cs typeface="American Typewriter"/>
              </a:rPr>
              <a:t> are female characters who struggle to adapt in repressive, androcentric societies that thwart their attempts to establish an authentic identity. Esther becomes depressed, attempts suicide, but eventually recovers. Emma, by contrast, successfully commits suicide, repressed and dissatisfied with life. Both women struggle to conform to societal norms, and in each literary text, their problems are frequently expressed in the physical, cultural, and historical setting of each text.</a:t>
            </a:r>
          </a:p>
          <a:p>
            <a:endParaRPr lang="en-US" dirty="0">
              <a:solidFill>
                <a:srgbClr val="3333CC"/>
              </a:solidFill>
              <a:latin typeface="American Typewriter"/>
              <a:cs typeface="American Typewriter"/>
            </a:endParaRPr>
          </a:p>
          <a:p>
            <a:r>
              <a:rPr lang="en-US" b="1" dirty="0">
                <a:solidFill>
                  <a:srgbClr val="3333CC"/>
                </a:solidFill>
                <a:latin typeface="American Typewriter"/>
                <a:cs typeface="American Typewriter"/>
              </a:rPr>
              <a:t>Does the introduction build logically? Is it coherent? Is anything vague? Is the punctuation and spelling accurate? Does the reader want to read on?</a:t>
            </a:r>
          </a:p>
        </p:txBody>
      </p:sp>
    </p:spTree>
    <p:extLst>
      <p:ext uri="{BB962C8B-B14F-4D97-AF65-F5344CB8AC3E}">
        <p14:creationId xmlns:p14="http://schemas.microsoft.com/office/powerpoint/2010/main" val="17071502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219200"/>
            <a:ext cx="8534400" cy="646331"/>
          </a:xfrm>
          <a:prstGeom prst="rect">
            <a:avLst/>
          </a:prstGeom>
          <a:noFill/>
        </p:spPr>
        <p:txBody>
          <a:bodyPr wrap="square" rtlCol="0">
            <a:spAutoFit/>
          </a:bodyPr>
          <a:lstStyle/>
          <a:p>
            <a:endParaRPr lang="en-US" dirty="0" smtClean="0"/>
          </a:p>
          <a:p>
            <a:endParaRPr lang="en-US" dirty="0"/>
          </a:p>
        </p:txBody>
      </p:sp>
      <p:sp>
        <p:nvSpPr>
          <p:cNvPr id="4" name="TextBox 3"/>
          <p:cNvSpPr txBox="1"/>
          <p:nvPr/>
        </p:nvSpPr>
        <p:spPr>
          <a:xfrm>
            <a:off x="609600" y="914400"/>
            <a:ext cx="7772400" cy="4801315"/>
          </a:xfrm>
          <a:prstGeom prst="rect">
            <a:avLst/>
          </a:prstGeom>
          <a:noFill/>
        </p:spPr>
        <p:txBody>
          <a:bodyPr wrap="square" rtlCol="0">
            <a:spAutoFit/>
          </a:bodyPr>
          <a:lstStyle/>
          <a:p>
            <a:r>
              <a:rPr lang="en-US" dirty="0">
                <a:solidFill>
                  <a:srgbClr val="3333CC"/>
                </a:solidFill>
                <a:latin typeface="American Typewriter"/>
                <a:cs typeface="American Typewriter"/>
              </a:rPr>
              <a:t>Unable to find an authentic identity in the patriarchal society of 1950’s America, Esther Greenwood goes ‘mad’. Entrapped by her provincial existence in rural 1850’s Normandy, Emma Bovary expresses her desires in a series of passionate extra-marital affairs. Both Esther, the protagonist of Sylvia Plath’s bildungsroman </a:t>
            </a:r>
            <a:r>
              <a:rPr lang="en-US" u="sng" dirty="0">
                <a:solidFill>
                  <a:srgbClr val="3333CC"/>
                </a:solidFill>
                <a:latin typeface="American Typewriter"/>
                <a:cs typeface="American Typewriter"/>
              </a:rPr>
              <a:t>The Bell Jar</a:t>
            </a:r>
            <a:r>
              <a:rPr lang="en-US" dirty="0">
                <a:solidFill>
                  <a:srgbClr val="3333CC"/>
                </a:solidFill>
                <a:latin typeface="American Typewriter"/>
                <a:cs typeface="American Typewriter"/>
              </a:rPr>
              <a:t>, and Emma, the protagonist of Gustave Flaubert’s eponymous, realist novel </a:t>
            </a:r>
            <a:r>
              <a:rPr lang="en-US" u="sng" dirty="0">
                <a:solidFill>
                  <a:srgbClr val="3333CC"/>
                </a:solidFill>
                <a:latin typeface="American Typewriter"/>
                <a:cs typeface="American Typewriter"/>
              </a:rPr>
              <a:t>Madame Bovary</a:t>
            </a:r>
            <a:r>
              <a:rPr lang="en-US" dirty="0">
                <a:solidFill>
                  <a:srgbClr val="3333CC"/>
                </a:solidFill>
                <a:latin typeface="American Typewriter"/>
                <a:cs typeface="American Typewriter"/>
              </a:rPr>
              <a:t> are female characters who struggle to adapt in repressive, androcentric societies that thwart their attempts to establish an authentic identity. Esther becomes depressed, attempts suicide, but eventually recovers. Emma, by contrast, successfully commits suicide, repressed and dissatisfied with life. Both women struggle to conform to societal norms, and in each literary text, their problems are frequently expressed in the physical, cultural, and historical setting of each text.</a:t>
            </a:r>
          </a:p>
          <a:p>
            <a:endParaRPr lang="en-US" dirty="0">
              <a:solidFill>
                <a:srgbClr val="3333CC"/>
              </a:solidFill>
              <a:latin typeface="American Typewriter"/>
              <a:cs typeface="American Typewriter"/>
            </a:endParaRPr>
          </a:p>
          <a:p>
            <a:r>
              <a:rPr lang="en-US" b="1" dirty="0">
                <a:solidFill>
                  <a:srgbClr val="3333CC"/>
                </a:solidFill>
                <a:latin typeface="American Typewriter"/>
                <a:cs typeface="American Typewriter"/>
              </a:rPr>
              <a:t>Work with a partner. Try to provide a general formula for this introduction. List its qualities.</a:t>
            </a:r>
          </a:p>
        </p:txBody>
      </p:sp>
    </p:spTree>
    <p:extLst>
      <p:ext uri="{BB962C8B-B14F-4D97-AF65-F5344CB8AC3E}">
        <p14:creationId xmlns:p14="http://schemas.microsoft.com/office/powerpoint/2010/main" val="10339917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90600"/>
            <a:ext cx="7772400" cy="4401205"/>
          </a:xfrm>
          <a:prstGeom prst="rect">
            <a:avLst/>
          </a:prstGeom>
          <a:noFill/>
        </p:spPr>
        <p:txBody>
          <a:bodyPr wrap="square" rtlCol="0">
            <a:spAutoFit/>
          </a:bodyPr>
          <a:lstStyle/>
          <a:p>
            <a:r>
              <a:rPr lang="en-US" sz="2800" b="1" dirty="0">
                <a:solidFill>
                  <a:srgbClr val="3333CC"/>
                </a:solidFill>
                <a:latin typeface="American Typewriter"/>
                <a:cs typeface="American Typewriter"/>
              </a:rPr>
              <a:t>Now, it’s your turn: Plan a response and write the introduction to the following question:</a:t>
            </a:r>
          </a:p>
          <a:p>
            <a:endParaRPr lang="en-US" sz="2800" dirty="0">
              <a:solidFill>
                <a:srgbClr val="3333CC"/>
              </a:solidFill>
              <a:latin typeface="American Typewriter"/>
              <a:cs typeface="American Typewriter"/>
            </a:endParaRPr>
          </a:p>
          <a:p>
            <a:r>
              <a:rPr lang="en-US" sz="2800" i="1" dirty="0">
                <a:solidFill>
                  <a:srgbClr val="3333CC"/>
                </a:solidFill>
                <a:latin typeface="American Typewriter"/>
                <a:cs typeface="American Typewriter"/>
              </a:rPr>
              <a:t>Discuss the ways in which money is a central concern in both works you have studied.</a:t>
            </a:r>
          </a:p>
          <a:p>
            <a:endParaRPr lang="en-US" sz="2800" dirty="0">
              <a:solidFill>
                <a:srgbClr val="3333CC"/>
              </a:solidFill>
              <a:latin typeface="American Typewriter"/>
              <a:cs typeface="American Typewriter"/>
            </a:endParaRPr>
          </a:p>
          <a:p>
            <a:r>
              <a:rPr lang="en-US" sz="2800" b="1" dirty="0">
                <a:solidFill>
                  <a:srgbClr val="3333CC"/>
                </a:solidFill>
                <a:latin typeface="American Typewriter"/>
                <a:cs typeface="American Typewriter"/>
              </a:rPr>
              <a:t>Follow the steps in planning and writing introduced in this presentation.</a:t>
            </a:r>
          </a:p>
        </p:txBody>
      </p:sp>
    </p:spTree>
    <p:extLst>
      <p:ext uri="{BB962C8B-B14F-4D97-AF65-F5344CB8AC3E}">
        <p14:creationId xmlns:p14="http://schemas.microsoft.com/office/powerpoint/2010/main" val="2299160579"/>
      </p:ext>
    </p:extLst>
  </p:cSld>
  <p:clrMapOvr>
    <a:masterClrMapping/>
  </p:clrMapOvr>
  <p:transition xmlns:p14="http://schemas.microsoft.com/office/powerpoint/2010/mai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371600"/>
            <a:ext cx="7924800" cy="3816429"/>
          </a:xfrm>
          <a:prstGeom prst="rect">
            <a:avLst/>
          </a:prstGeom>
          <a:noFill/>
        </p:spPr>
        <p:txBody>
          <a:bodyPr wrap="square" rtlCol="0">
            <a:spAutoFit/>
          </a:bodyPr>
          <a:lstStyle/>
          <a:p>
            <a:r>
              <a:rPr lang="en-US" sz="2400" dirty="0" smtClean="0">
                <a:solidFill>
                  <a:schemeClr val="accent2"/>
                </a:solidFill>
                <a:latin typeface="American Typewriter"/>
                <a:cs typeface="American Typewriter"/>
              </a:rPr>
              <a:t>Consider the following question. It is a typical Paper 2 type question:</a:t>
            </a:r>
          </a:p>
          <a:p>
            <a:endParaRPr lang="en-US" sz="2400" dirty="0" smtClean="0">
              <a:solidFill>
                <a:schemeClr val="accent2"/>
              </a:solidFill>
              <a:latin typeface="American Typewriter"/>
              <a:cs typeface="American Typewriter"/>
            </a:endParaRPr>
          </a:p>
          <a:p>
            <a:r>
              <a:rPr lang="en-US" sz="2800" b="1" dirty="0">
                <a:solidFill>
                  <a:schemeClr val="accent2"/>
                </a:solidFill>
                <a:latin typeface="American Typewriter"/>
                <a:cs typeface="American Typewriter"/>
              </a:rPr>
              <a:t>Discuss the significance of setting in both the works you have studied</a:t>
            </a:r>
            <a:r>
              <a:rPr lang="en-US" sz="2800" b="1" dirty="0" smtClean="0">
                <a:solidFill>
                  <a:schemeClr val="accent2"/>
                </a:solidFill>
                <a:latin typeface="American Typewriter"/>
                <a:cs typeface="American Typewriter"/>
              </a:rPr>
              <a:t>.</a:t>
            </a:r>
          </a:p>
          <a:p>
            <a:endParaRPr lang="en-US" sz="2400" b="1" dirty="0">
              <a:solidFill>
                <a:schemeClr val="accent2"/>
              </a:solidFill>
              <a:latin typeface="American Typewriter"/>
              <a:cs typeface="American Typewriter"/>
            </a:endParaRPr>
          </a:p>
          <a:p>
            <a:r>
              <a:rPr lang="en-US" sz="2400" dirty="0" smtClean="0">
                <a:solidFill>
                  <a:schemeClr val="accent2"/>
                </a:solidFill>
                <a:latin typeface="American Typewriter"/>
                <a:cs typeface="American Typewriter"/>
              </a:rPr>
              <a:t>If you chose this question, what would be the first things you would do with it before writing?</a:t>
            </a:r>
            <a:endParaRPr lang="en-US" sz="2400" dirty="0">
              <a:solidFill>
                <a:schemeClr val="accent2"/>
              </a:solidFill>
              <a:latin typeface="American Typewriter"/>
              <a:cs typeface="American Typewriter"/>
            </a:endParaRPr>
          </a:p>
          <a:p>
            <a:endParaRPr lang="en-US" sz="2400" b="1" dirty="0">
              <a:latin typeface="American Typewriter"/>
              <a:cs typeface="American Typewriter"/>
            </a:endParaRPr>
          </a:p>
          <a:p>
            <a:endParaRPr lang="en-US" b="1" dirty="0"/>
          </a:p>
        </p:txBody>
      </p:sp>
    </p:spTree>
    <p:extLst>
      <p:ext uri="{BB962C8B-B14F-4D97-AF65-F5344CB8AC3E}">
        <p14:creationId xmlns:p14="http://schemas.microsoft.com/office/powerpoint/2010/main" val="23677821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838200"/>
            <a:ext cx="7162800" cy="5386090"/>
          </a:xfrm>
          <a:prstGeom prst="rect">
            <a:avLst/>
          </a:prstGeom>
          <a:noFill/>
        </p:spPr>
        <p:txBody>
          <a:bodyPr wrap="square" rtlCol="0">
            <a:spAutoFit/>
          </a:bodyPr>
          <a:lstStyle/>
          <a:p>
            <a:r>
              <a:rPr lang="en-US" sz="2400" b="1" dirty="0" smtClean="0">
                <a:solidFill>
                  <a:srgbClr val="3333CC"/>
                </a:solidFill>
                <a:latin typeface="American Typewriter"/>
                <a:cs typeface="American Typewriter"/>
              </a:rPr>
              <a:t>Possibly, you would (or should!) do some of the following:</a:t>
            </a:r>
          </a:p>
          <a:p>
            <a:endParaRPr lang="en-US" sz="2400" dirty="0" smtClean="0">
              <a:solidFill>
                <a:srgbClr val="3333CC"/>
              </a:solidFill>
              <a:latin typeface="American Typewriter"/>
              <a:cs typeface="American Typewriter"/>
            </a:endParaRPr>
          </a:p>
          <a:p>
            <a:r>
              <a:rPr lang="en-US" sz="2400" dirty="0">
                <a:solidFill>
                  <a:srgbClr val="3333CC"/>
                </a:solidFill>
                <a:latin typeface="American Typewriter"/>
                <a:cs typeface="American Typewriter"/>
              </a:rPr>
              <a:t>Unpack the question. </a:t>
            </a:r>
            <a:endParaRPr lang="en-US" sz="2400" dirty="0" smtClean="0">
              <a:solidFill>
                <a:srgbClr val="3333CC"/>
              </a:solidFill>
              <a:latin typeface="American Typewriter"/>
              <a:cs typeface="American Typewriter"/>
            </a:endParaRPr>
          </a:p>
          <a:p>
            <a:endParaRPr lang="en-US" sz="2400" dirty="0">
              <a:solidFill>
                <a:srgbClr val="3333CC"/>
              </a:solidFill>
              <a:latin typeface="American Typewriter"/>
              <a:cs typeface="American Typewriter"/>
            </a:endParaRPr>
          </a:p>
          <a:p>
            <a:r>
              <a:rPr lang="en-US" sz="2400" dirty="0" smtClean="0">
                <a:solidFill>
                  <a:srgbClr val="3333CC"/>
                </a:solidFill>
                <a:latin typeface="American Typewriter"/>
                <a:cs typeface="American Typewriter"/>
              </a:rPr>
              <a:t>That is, underline </a:t>
            </a:r>
            <a:r>
              <a:rPr lang="en-US" sz="2400" dirty="0">
                <a:solidFill>
                  <a:srgbClr val="3333CC"/>
                </a:solidFill>
                <a:latin typeface="American Typewriter"/>
                <a:cs typeface="American Typewriter"/>
              </a:rPr>
              <a:t>or highlight the key words. What are you being asked to do? What are the command terms? </a:t>
            </a:r>
            <a:endParaRPr lang="en-US" sz="2400" dirty="0" smtClean="0">
              <a:solidFill>
                <a:srgbClr val="3333CC"/>
              </a:solidFill>
              <a:latin typeface="American Typewriter"/>
              <a:cs typeface="American Typewriter"/>
            </a:endParaRPr>
          </a:p>
          <a:p>
            <a:endParaRPr lang="en-US" sz="2400" dirty="0">
              <a:solidFill>
                <a:srgbClr val="3333CC"/>
              </a:solidFill>
              <a:latin typeface="American Typewriter"/>
              <a:cs typeface="American Typewriter"/>
            </a:endParaRPr>
          </a:p>
          <a:p>
            <a:r>
              <a:rPr lang="en-US" sz="2400" dirty="0" smtClean="0">
                <a:solidFill>
                  <a:srgbClr val="3333CC"/>
                </a:solidFill>
                <a:latin typeface="American Typewriter"/>
                <a:cs typeface="American Typewriter"/>
              </a:rPr>
              <a:t>Whilst </a:t>
            </a:r>
            <a:r>
              <a:rPr lang="en-US" sz="2400" dirty="0">
                <a:solidFill>
                  <a:srgbClr val="3333CC"/>
                </a:solidFill>
                <a:latin typeface="American Typewriter"/>
                <a:cs typeface="American Typewriter"/>
              </a:rPr>
              <a:t>you cannot write during </a:t>
            </a:r>
            <a:r>
              <a:rPr lang="en-US" sz="2400" dirty="0" smtClean="0">
                <a:solidFill>
                  <a:srgbClr val="3333CC"/>
                </a:solidFill>
                <a:latin typeface="American Typewriter"/>
                <a:cs typeface="American Typewriter"/>
              </a:rPr>
              <a:t>your 5 minutes of </a:t>
            </a:r>
            <a:r>
              <a:rPr lang="en-US" sz="2400" dirty="0">
                <a:solidFill>
                  <a:srgbClr val="3333CC"/>
                </a:solidFill>
                <a:latin typeface="American Typewriter"/>
                <a:cs typeface="American Typewriter"/>
              </a:rPr>
              <a:t>‘reading time’, you can begin to think about </a:t>
            </a:r>
            <a:r>
              <a:rPr lang="en-US" sz="2400" dirty="0" smtClean="0">
                <a:solidFill>
                  <a:srgbClr val="3333CC"/>
                </a:solidFill>
                <a:latin typeface="American Typewriter"/>
                <a:cs typeface="American Typewriter"/>
              </a:rPr>
              <a:t>what the question is asking you.</a:t>
            </a:r>
            <a:endParaRPr lang="en-US" sz="2400" dirty="0">
              <a:solidFill>
                <a:srgbClr val="3333CC"/>
              </a:solidFill>
              <a:latin typeface="American Typewriter"/>
              <a:cs typeface="American Typewriter"/>
            </a:endParaRPr>
          </a:p>
          <a:p>
            <a:endParaRPr lang="en-US" sz="2800" dirty="0">
              <a:solidFill>
                <a:srgbClr val="000090"/>
              </a:solidFill>
            </a:endParaRPr>
          </a:p>
          <a:p>
            <a:endParaRPr lang="en-US" sz="2800" dirty="0">
              <a:solidFill>
                <a:srgbClr val="000090"/>
              </a:solidFill>
            </a:endParaRPr>
          </a:p>
        </p:txBody>
      </p:sp>
    </p:spTree>
    <p:extLst>
      <p:ext uri="{BB962C8B-B14F-4D97-AF65-F5344CB8AC3E}">
        <p14:creationId xmlns:p14="http://schemas.microsoft.com/office/powerpoint/2010/main" val="347505282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524000"/>
            <a:ext cx="7467600" cy="3785652"/>
          </a:xfrm>
          <a:prstGeom prst="rect">
            <a:avLst/>
          </a:prstGeom>
          <a:noFill/>
        </p:spPr>
        <p:txBody>
          <a:bodyPr wrap="square" rtlCol="0">
            <a:spAutoFit/>
          </a:bodyPr>
          <a:lstStyle/>
          <a:p>
            <a:r>
              <a:rPr lang="en-US" sz="2400" dirty="0" smtClean="0">
                <a:solidFill>
                  <a:srgbClr val="3333CC"/>
                </a:solidFill>
                <a:latin typeface="American Typewriter"/>
                <a:cs typeface="American Typewriter"/>
              </a:rPr>
              <a:t>You should also plan </a:t>
            </a:r>
            <a:r>
              <a:rPr lang="en-US" sz="2400" dirty="0">
                <a:solidFill>
                  <a:srgbClr val="3333CC"/>
                </a:solidFill>
                <a:latin typeface="American Typewriter"/>
                <a:cs typeface="American Typewriter"/>
              </a:rPr>
              <a:t>your response. </a:t>
            </a:r>
            <a:endParaRPr lang="en-US" sz="2400" dirty="0" smtClean="0">
              <a:solidFill>
                <a:srgbClr val="3333CC"/>
              </a:solidFill>
              <a:latin typeface="American Typewriter"/>
              <a:cs typeface="American Typewriter"/>
            </a:endParaRPr>
          </a:p>
          <a:p>
            <a:endParaRPr lang="en-US" sz="2400" dirty="0">
              <a:solidFill>
                <a:srgbClr val="3333CC"/>
              </a:solidFill>
              <a:latin typeface="American Typewriter"/>
              <a:cs typeface="American Typewriter"/>
            </a:endParaRPr>
          </a:p>
          <a:p>
            <a:r>
              <a:rPr lang="en-US" sz="2400" dirty="0" smtClean="0">
                <a:solidFill>
                  <a:srgbClr val="3333CC"/>
                </a:solidFill>
                <a:latin typeface="American Typewriter"/>
                <a:cs typeface="American Typewriter"/>
              </a:rPr>
              <a:t>Not planning is a very poor strategy!</a:t>
            </a:r>
          </a:p>
          <a:p>
            <a:endParaRPr lang="en-US" sz="2400" dirty="0">
              <a:solidFill>
                <a:srgbClr val="3333CC"/>
              </a:solidFill>
              <a:latin typeface="American Typewriter"/>
              <a:cs typeface="American Typewriter"/>
            </a:endParaRPr>
          </a:p>
          <a:p>
            <a:r>
              <a:rPr lang="en-US" sz="2400" dirty="0" smtClean="0">
                <a:solidFill>
                  <a:srgbClr val="3333CC"/>
                </a:solidFill>
                <a:latin typeface="American Typewriter"/>
                <a:cs typeface="American Typewriter"/>
              </a:rPr>
              <a:t>Your </a:t>
            </a:r>
            <a:r>
              <a:rPr lang="en-US" sz="2400" dirty="0">
                <a:solidFill>
                  <a:srgbClr val="3333CC"/>
                </a:solidFill>
                <a:latin typeface="American Typewriter"/>
                <a:cs typeface="American Typewriter"/>
              </a:rPr>
              <a:t>plan should aim to discuss both texts in a balanced, more or less equal way. You should plan to directly address the question. In planning, consider how you will show understanding of your texts, any relevant contexts, and literary and stylistic features.</a:t>
            </a:r>
          </a:p>
        </p:txBody>
      </p:sp>
    </p:spTree>
    <p:extLst>
      <p:ext uri="{BB962C8B-B14F-4D97-AF65-F5344CB8AC3E}">
        <p14:creationId xmlns:p14="http://schemas.microsoft.com/office/powerpoint/2010/main" val="240645899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219200"/>
            <a:ext cx="7010400" cy="4401205"/>
          </a:xfrm>
          <a:prstGeom prst="rect">
            <a:avLst/>
          </a:prstGeom>
          <a:noFill/>
        </p:spPr>
        <p:txBody>
          <a:bodyPr wrap="square" rtlCol="0">
            <a:spAutoFit/>
          </a:bodyPr>
          <a:lstStyle/>
          <a:p>
            <a:r>
              <a:rPr lang="en-US" sz="2800" b="1" dirty="0" smtClean="0">
                <a:solidFill>
                  <a:srgbClr val="3333CC"/>
                </a:solidFill>
                <a:latin typeface="American Typewriter"/>
                <a:cs typeface="American Typewriter"/>
              </a:rPr>
              <a:t>After planning, you should write your </a:t>
            </a:r>
            <a:r>
              <a:rPr lang="en-US" sz="2800" b="1" dirty="0">
                <a:solidFill>
                  <a:srgbClr val="3333CC"/>
                </a:solidFill>
                <a:latin typeface="American Typewriter"/>
                <a:cs typeface="American Typewriter"/>
              </a:rPr>
              <a:t>introductory paragraph</a:t>
            </a:r>
            <a:r>
              <a:rPr lang="en-US" sz="2800" b="1" dirty="0" smtClean="0">
                <a:solidFill>
                  <a:srgbClr val="3333CC"/>
                </a:solidFill>
                <a:latin typeface="American Typewriter"/>
                <a:cs typeface="American Typewriter"/>
              </a:rPr>
              <a:t>.</a:t>
            </a:r>
          </a:p>
          <a:p>
            <a:endParaRPr lang="en-US" sz="2800" dirty="0">
              <a:solidFill>
                <a:srgbClr val="3333CC"/>
              </a:solidFill>
              <a:latin typeface="American Typewriter"/>
              <a:cs typeface="American Typewriter"/>
            </a:endParaRPr>
          </a:p>
          <a:p>
            <a:r>
              <a:rPr lang="en-US" sz="2800" dirty="0" smtClean="0">
                <a:solidFill>
                  <a:srgbClr val="3333CC"/>
                </a:solidFill>
                <a:latin typeface="American Typewriter"/>
                <a:cs typeface="American Typewriter"/>
              </a:rPr>
              <a:t>This </a:t>
            </a:r>
            <a:r>
              <a:rPr lang="en-US" sz="2800" dirty="0">
                <a:solidFill>
                  <a:srgbClr val="3333CC"/>
                </a:solidFill>
                <a:latin typeface="American Typewriter"/>
                <a:cs typeface="American Typewriter"/>
              </a:rPr>
              <a:t>paragraph introduces and signposts your </a:t>
            </a:r>
            <a:r>
              <a:rPr lang="en-US" sz="2800" dirty="0" smtClean="0">
                <a:solidFill>
                  <a:srgbClr val="3333CC"/>
                </a:solidFill>
                <a:latin typeface="American Typewriter"/>
                <a:cs typeface="American Typewriter"/>
              </a:rPr>
              <a:t>discussion or argument. </a:t>
            </a:r>
            <a:r>
              <a:rPr lang="en-US" sz="2800" dirty="0">
                <a:solidFill>
                  <a:srgbClr val="3333CC"/>
                </a:solidFill>
                <a:latin typeface="American Typewriter"/>
                <a:cs typeface="American Typewriter"/>
              </a:rPr>
              <a:t>Keep it brief, simple, and direct. It should contain a thesis statement. A thesis statement isn’t something complex; </a:t>
            </a:r>
            <a:r>
              <a:rPr lang="en-US" sz="2800" dirty="0" smtClean="0">
                <a:solidFill>
                  <a:srgbClr val="3333CC"/>
                </a:solidFill>
                <a:latin typeface="American Typewriter"/>
                <a:cs typeface="American Typewriter"/>
              </a:rPr>
              <a:t>rather, it’s </a:t>
            </a:r>
            <a:r>
              <a:rPr lang="en-US" sz="2800" dirty="0">
                <a:solidFill>
                  <a:srgbClr val="3333CC"/>
                </a:solidFill>
                <a:latin typeface="American Typewriter"/>
                <a:cs typeface="American Typewriter"/>
              </a:rPr>
              <a:t>your main </a:t>
            </a:r>
            <a:r>
              <a:rPr lang="en-US" sz="2800" dirty="0" smtClean="0">
                <a:solidFill>
                  <a:srgbClr val="3333CC"/>
                </a:solidFill>
                <a:latin typeface="American Typewriter"/>
                <a:cs typeface="American Typewriter"/>
              </a:rPr>
              <a:t>idea or argument</a:t>
            </a:r>
            <a:r>
              <a:rPr lang="en-US" sz="2800" dirty="0">
                <a:solidFill>
                  <a:srgbClr val="3333CC"/>
                </a:solidFill>
                <a:latin typeface="American Typewriter"/>
                <a:cs typeface="American Typewriter"/>
              </a:rPr>
              <a:t>, clearly expressed.</a:t>
            </a:r>
          </a:p>
        </p:txBody>
      </p:sp>
    </p:spTree>
    <p:extLst>
      <p:ext uri="{BB962C8B-B14F-4D97-AF65-F5344CB8AC3E}">
        <p14:creationId xmlns:p14="http://schemas.microsoft.com/office/powerpoint/2010/main" val="26841715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2362200"/>
            <a:ext cx="6934200" cy="1077218"/>
          </a:xfrm>
          <a:prstGeom prst="rect">
            <a:avLst/>
          </a:prstGeom>
          <a:noFill/>
        </p:spPr>
        <p:txBody>
          <a:bodyPr wrap="square" rtlCol="0">
            <a:spAutoFit/>
          </a:bodyPr>
          <a:lstStyle/>
          <a:p>
            <a:r>
              <a:rPr lang="en-US" sz="3200" b="1" dirty="0">
                <a:solidFill>
                  <a:srgbClr val="3333CC"/>
                </a:solidFill>
                <a:latin typeface="American Typewriter"/>
                <a:cs typeface="American Typewriter"/>
              </a:rPr>
              <a:t>Here’s one attempt: What do you think?</a:t>
            </a:r>
          </a:p>
        </p:txBody>
      </p:sp>
    </p:spTree>
    <p:extLst>
      <p:ext uri="{BB962C8B-B14F-4D97-AF65-F5344CB8AC3E}">
        <p14:creationId xmlns:p14="http://schemas.microsoft.com/office/powerpoint/2010/main" val="195535458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143000"/>
            <a:ext cx="7848600" cy="4154983"/>
          </a:xfrm>
          <a:prstGeom prst="rect">
            <a:avLst/>
          </a:prstGeom>
          <a:noFill/>
        </p:spPr>
        <p:txBody>
          <a:bodyPr wrap="square" rtlCol="0">
            <a:spAutoFit/>
          </a:bodyPr>
          <a:lstStyle/>
          <a:p>
            <a:r>
              <a:rPr lang="en-US" sz="2400" dirty="0">
                <a:solidFill>
                  <a:srgbClr val="3333CC"/>
                </a:solidFill>
                <a:latin typeface="American Typewriter"/>
                <a:cs typeface="American Typewriter"/>
              </a:rPr>
              <a:t>There have been men and women since the dawn of time. And they have always been different. In my English class, I’ve been reading a couple of decent books that are both about men and women. The first one, which happens in the 1960s is called Bell jar. It is written by Sylvia Plath and she committed suicide. The other book was written before bell Jar and is the magnificent, highly respected book about France called Madame Bovary. I’m going to talk about these books in my essay and why setting is </a:t>
            </a:r>
            <a:r>
              <a:rPr lang="en-US" sz="2400" dirty="0" smtClean="0">
                <a:solidFill>
                  <a:srgbClr val="3333CC"/>
                </a:solidFill>
                <a:latin typeface="American Typewriter"/>
                <a:cs typeface="American Typewriter"/>
              </a:rPr>
              <a:t>important.</a:t>
            </a:r>
            <a:endParaRPr lang="en-US" sz="2400" dirty="0">
              <a:solidFill>
                <a:srgbClr val="3333CC"/>
              </a:solidFill>
            </a:endParaRPr>
          </a:p>
        </p:txBody>
      </p:sp>
    </p:spTree>
    <p:extLst>
      <p:ext uri="{BB962C8B-B14F-4D97-AF65-F5344CB8AC3E}">
        <p14:creationId xmlns:p14="http://schemas.microsoft.com/office/powerpoint/2010/main" val="13143232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600200"/>
            <a:ext cx="7239000" cy="2554545"/>
          </a:xfrm>
          <a:prstGeom prst="rect">
            <a:avLst/>
          </a:prstGeom>
          <a:noFill/>
        </p:spPr>
        <p:txBody>
          <a:bodyPr wrap="square" rtlCol="0">
            <a:spAutoFit/>
          </a:bodyPr>
          <a:lstStyle/>
          <a:p>
            <a:r>
              <a:rPr lang="en-US" sz="4000" dirty="0">
                <a:solidFill>
                  <a:srgbClr val="3333CC"/>
                </a:solidFill>
                <a:latin typeface="American Typewriter"/>
                <a:cs typeface="American Typewriter"/>
              </a:rPr>
              <a:t>Is this </a:t>
            </a:r>
            <a:r>
              <a:rPr lang="en-US" sz="4000" dirty="0" smtClean="0">
                <a:solidFill>
                  <a:srgbClr val="3333CC"/>
                </a:solidFill>
                <a:latin typeface="American Typewriter"/>
                <a:cs typeface="American Typewriter"/>
              </a:rPr>
              <a:t>introductory paragraph </a:t>
            </a:r>
            <a:r>
              <a:rPr lang="en-US" sz="4000" dirty="0">
                <a:solidFill>
                  <a:srgbClr val="3333CC"/>
                </a:solidFill>
                <a:latin typeface="American Typewriter"/>
                <a:cs typeface="American Typewriter"/>
              </a:rPr>
              <a:t>better</a:t>
            </a:r>
            <a:r>
              <a:rPr lang="en-US" sz="4000" dirty="0" smtClean="0">
                <a:solidFill>
                  <a:srgbClr val="3333CC"/>
                </a:solidFill>
                <a:latin typeface="American Typewriter"/>
                <a:cs typeface="American Typewriter"/>
              </a:rPr>
              <a:t>?</a:t>
            </a:r>
          </a:p>
          <a:p>
            <a:endParaRPr lang="en-US" sz="4000" dirty="0">
              <a:solidFill>
                <a:srgbClr val="3333CC"/>
              </a:solidFill>
              <a:latin typeface="American Typewriter"/>
              <a:cs typeface="American Typewriter"/>
            </a:endParaRPr>
          </a:p>
          <a:p>
            <a:r>
              <a:rPr lang="en-US" sz="4000" dirty="0" smtClean="0">
                <a:solidFill>
                  <a:srgbClr val="3333CC"/>
                </a:solidFill>
                <a:latin typeface="American Typewriter"/>
                <a:cs typeface="American Typewriter"/>
              </a:rPr>
              <a:t>If so, why?</a:t>
            </a:r>
            <a:endParaRPr lang="en-US" sz="4000" dirty="0">
              <a:solidFill>
                <a:srgbClr val="3333CC"/>
              </a:solidFill>
              <a:latin typeface="American Typewriter"/>
              <a:cs typeface="American Typewriter"/>
            </a:endParaRPr>
          </a:p>
        </p:txBody>
      </p:sp>
    </p:spTree>
    <p:extLst>
      <p:ext uri="{BB962C8B-B14F-4D97-AF65-F5344CB8AC3E}">
        <p14:creationId xmlns:p14="http://schemas.microsoft.com/office/powerpoint/2010/main" val="221795393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914400"/>
            <a:ext cx="8153400" cy="4708981"/>
          </a:xfrm>
          <a:prstGeom prst="rect">
            <a:avLst/>
          </a:prstGeom>
          <a:noFill/>
        </p:spPr>
        <p:txBody>
          <a:bodyPr wrap="square" rtlCol="0">
            <a:spAutoFit/>
          </a:bodyPr>
          <a:lstStyle/>
          <a:p>
            <a:r>
              <a:rPr lang="en-US" sz="2000" dirty="0">
                <a:solidFill>
                  <a:srgbClr val="3333CC"/>
                </a:solidFill>
                <a:latin typeface="American Typewriter"/>
                <a:cs typeface="American Typewriter"/>
              </a:rPr>
              <a:t>Unable to find an authentic identity in the patriarchal society of 1950’s America, Esther Greenwood goes ‘mad’. Entrapped by her provincial existence in rural 1850’s Normandy, Emma Bovary expresses her desires in a series of passionate extra-marital affairs. Both Esther, the protagonist of Sylvia Plath’s bildungsroman </a:t>
            </a:r>
            <a:r>
              <a:rPr lang="en-US" sz="2000" u="sng" dirty="0">
                <a:solidFill>
                  <a:srgbClr val="3333CC"/>
                </a:solidFill>
                <a:latin typeface="American Typewriter"/>
                <a:cs typeface="American Typewriter"/>
              </a:rPr>
              <a:t>The Bell Jar</a:t>
            </a:r>
            <a:r>
              <a:rPr lang="en-US" sz="2000" dirty="0">
                <a:solidFill>
                  <a:srgbClr val="3333CC"/>
                </a:solidFill>
                <a:latin typeface="American Typewriter"/>
                <a:cs typeface="American Typewriter"/>
              </a:rPr>
              <a:t>, and Emma, the protagonist of Gustave Flaubert’s eponymous, realist novel </a:t>
            </a:r>
            <a:r>
              <a:rPr lang="en-US" sz="2000" u="sng" dirty="0">
                <a:solidFill>
                  <a:srgbClr val="3333CC"/>
                </a:solidFill>
                <a:latin typeface="American Typewriter"/>
                <a:cs typeface="American Typewriter"/>
              </a:rPr>
              <a:t>Madame Bovary</a:t>
            </a:r>
            <a:r>
              <a:rPr lang="en-US" sz="2000" dirty="0">
                <a:solidFill>
                  <a:srgbClr val="3333CC"/>
                </a:solidFill>
                <a:latin typeface="American Typewriter"/>
                <a:cs typeface="American Typewriter"/>
              </a:rPr>
              <a:t> are female characters who struggle to adapt in repressive, androcentric societies that thwart their attempts to establish an authentic identity. Esther becomes depressed, attempts suicide, but eventually recovers. Emma, by contrast, successfully commits suicide, repressed and dissatisfied with life. Both women struggle to conform to societal norms, and in each literary text, their problems are frequently expressed in the physical, cultural, and historical setting of each text.</a:t>
            </a:r>
          </a:p>
        </p:txBody>
      </p:sp>
    </p:spTree>
    <p:extLst>
      <p:ext uri="{BB962C8B-B14F-4D97-AF65-F5344CB8AC3E}">
        <p14:creationId xmlns:p14="http://schemas.microsoft.com/office/powerpoint/2010/main" val="208658576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InThinking11">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InThinking11</Template>
  <TotalTime>2910</TotalTime>
  <Words>2789</Words>
  <Application>Microsoft Macintosh PowerPoint</Application>
  <PresentationFormat>On-screen Show (4:3)</PresentationFormat>
  <Paragraphs>115</Paragraphs>
  <Slides>19</Slides>
  <Notes>15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InThinking11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van de Lagemaat</dc:creator>
  <cp:lastModifiedBy>admin</cp:lastModifiedBy>
  <cp:revision>79</cp:revision>
  <dcterms:created xsi:type="dcterms:W3CDTF">2011-05-04T15:46:24Z</dcterms:created>
  <dcterms:modified xsi:type="dcterms:W3CDTF">2016-12-13T08:46:09Z</dcterms:modified>
</cp:coreProperties>
</file>